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565" r:id="rId2"/>
    <p:sldId id="566" r:id="rId3"/>
    <p:sldId id="569" r:id="rId4"/>
    <p:sldId id="4200" r:id="rId5"/>
    <p:sldId id="572" r:id="rId6"/>
    <p:sldId id="573" r:id="rId7"/>
    <p:sldId id="4203" r:id="rId8"/>
    <p:sldId id="2768" r:id="rId9"/>
    <p:sldId id="4197" r:id="rId10"/>
    <p:sldId id="4198" r:id="rId11"/>
    <p:sldId id="4201" r:id="rId12"/>
    <p:sldId id="571" r:id="rId13"/>
    <p:sldId id="574" r:id="rId14"/>
    <p:sldId id="575" r:id="rId15"/>
    <p:sldId id="4204" r:id="rId16"/>
    <p:sldId id="2769" r:id="rId17"/>
    <p:sldId id="4213" r:id="rId18"/>
    <p:sldId id="2773" r:id="rId19"/>
    <p:sldId id="2775" r:id="rId20"/>
    <p:sldId id="4196" r:id="rId21"/>
    <p:sldId id="4205" r:id="rId22"/>
    <p:sldId id="2774" r:id="rId23"/>
    <p:sldId id="4212" r:id="rId24"/>
    <p:sldId id="4211" r:id="rId25"/>
    <p:sldId id="4210" r:id="rId26"/>
    <p:sldId id="2777" r:id="rId27"/>
    <p:sldId id="2778" r:id="rId28"/>
    <p:sldId id="2779" r:id="rId29"/>
    <p:sldId id="4195" r:id="rId30"/>
    <p:sldId id="277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11CCDD"/>
    <a:srgbClr val="0C1752"/>
    <a:srgbClr val="1BBFD1"/>
    <a:srgbClr val="D56E48"/>
    <a:srgbClr val="E7C24C"/>
    <a:srgbClr val="FF0909"/>
    <a:srgbClr val="4472C4"/>
    <a:srgbClr val="D1C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721"/>
  </p:normalViewPr>
  <p:slideViewPr>
    <p:cSldViewPr snapToGrid="0" snapToObjects="1">
      <p:cViewPr varScale="1">
        <p:scale>
          <a:sx n="16" d="100"/>
          <a:sy n="16" d="100"/>
        </p:scale>
        <p:origin x="141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2F8A1C-4B39-41FC-AB14-861C66E3E636}" type="doc">
      <dgm:prSet loTypeId="urn:microsoft.com/office/officeart/2009/3/layout/StepUpProcess" loCatId="process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E0313233-2F2D-4075-A962-911D79A27752}">
      <dgm:prSet phldrT="[Text]" custT="1"/>
      <dgm:spPr/>
      <dgm:t>
        <a:bodyPr/>
        <a:lstStyle/>
        <a:p>
          <a:r>
            <a:rPr lang="en-US" sz="1600" b="1" i="0" dirty="0">
              <a:latin typeface="Montserrat" panose="00000500000000000000" pitchFamily="2" charset="0"/>
            </a:rPr>
            <a:t>Level 1: Conversational AI</a:t>
          </a:r>
        </a:p>
        <a:p>
          <a:r>
            <a:rPr lang="en-US" sz="1600" b="0" i="0" dirty="0">
              <a:latin typeface="Montserrat" panose="00000500000000000000" pitchFamily="2" charset="0"/>
            </a:rPr>
            <a:t>AI that interacts in conversational language with people. Ex: ChatGPT &amp; Claude</a:t>
          </a:r>
          <a:endParaRPr lang="en-US" sz="1600" dirty="0">
            <a:latin typeface="Montserrat" panose="00000500000000000000" pitchFamily="2" charset="0"/>
          </a:endParaRPr>
        </a:p>
      </dgm:t>
    </dgm:pt>
    <dgm:pt modelId="{3B589A28-22E3-47D2-8947-6543DC9AD56F}" type="parTrans" cxnId="{8DB60AF2-AD1B-46E5-949C-B3B3D6E11A44}">
      <dgm:prSet/>
      <dgm:spPr/>
      <dgm:t>
        <a:bodyPr/>
        <a:lstStyle/>
        <a:p>
          <a:endParaRPr lang="en-US" sz="4400"/>
        </a:p>
      </dgm:t>
    </dgm:pt>
    <dgm:pt modelId="{FE5CC0D1-4F5E-45C8-A984-6D1E3D1BD929}" type="sibTrans" cxnId="{8DB60AF2-AD1B-46E5-949C-B3B3D6E11A44}">
      <dgm:prSet/>
      <dgm:spPr/>
      <dgm:t>
        <a:bodyPr/>
        <a:lstStyle/>
        <a:p>
          <a:endParaRPr lang="en-US" sz="4400"/>
        </a:p>
      </dgm:t>
    </dgm:pt>
    <dgm:pt modelId="{D2257346-1851-474D-B2CC-1AE66645BA06}">
      <dgm:prSet phldrT="[Text]" custT="1"/>
      <dgm:spPr/>
      <dgm:t>
        <a:bodyPr/>
        <a:lstStyle/>
        <a:p>
          <a:r>
            <a:rPr lang="en-US" sz="1600" b="1" i="0" dirty="0">
              <a:latin typeface="Montserrat" panose="00000500000000000000" pitchFamily="2" charset="0"/>
            </a:rPr>
            <a:t>Level 2: Reasoning AI</a:t>
          </a:r>
        </a:p>
        <a:p>
          <a:r>
            <a:rPr lang="en-US" sz="1600" b="0" i="0" dirty="0">
              <a:latin typeface="Montserrat" panose="00000500000000000000" pitchFamily="2" charset="0"/>
            </a:rPr>
            <a:t>Performs basic problem-solving tasks comparable to a PhD-level human but without access to any tools.</a:t>
          </a:r>
          <a:endParaRPr lang="en-US" sz="1600" b="1" i="0" dirty="0">
            <a:latin typeface="Montserrat" panose="00000500000000000000" pitchFamily="2" charset="0"/>
          </a:endParaRPr>
        </a:p>
      </dgm:t>
    </dgm:pt>
    <dgm:pt modelId="{020F9276-5695-4106-9DED-13050221AA4A}" type="parTrans" cxnId="{0EF3CD7E-C112-418B-9DA2-EF531CBE302C}">
      <dgm:prSet/>
      <dgm:spPr/>
      <dgm:t>
        <a:bodyPr/>
        <a:lstStyle/>
        <a:p>
          <a:endParaRPr lang="en-US" sz="4400"/>
        </a:p>
      </dgm:t>
    </dgm:pt>
    <dgm:pt modelId="{2E2A9627-A668-41D3-ADC0-51D21979B894}" type="sibTrans" cxnId="{0EF3CD7E-C112-418B-9DA2-EF531CBE302C}">
      <dgm:prSet/>
      <dgm:spPr/>
      <dgm:t>
        <a:bodyPr/>
        <a:lstStyle/>
        <a:p>
          <a:endParaRPr lang="en-US" sz="4400"/>
        </a:p>
      </dgm:t>
    </dgm:pt>
    <dgm:pt modelId="{7FF13719-BDFF-4C49-AD15-09537E658B56}">
      <dgm:prSet phldrT="[Text]" custT="1"/>
      <dgm:spPr/>
      <dgm:t>
        <a:bodyPr/>
        <a:lstStyle/>
        <a:p>
          <a:r>
            <a:rPr lang="en-US" sz="1600" b="1" i="0" dirty="0">
              <a:latin typeface="Montserrat" panose="00000500000000000000" pitchFamily="2" charset="0"/>
            </a:rPr>
            <a:t>Level 3: Autonomous AI</a:t>
          </a:r>
        </a:p>
        <a:p>
          <a:r>
            <a:rPr lang="en-US" sz="1600" b="0" i="0" dirty="0">
              <a:latin typeface="Montserrat" panose="00000500000000000000" pitchFamily="2" charset="0"/>
            </a:rPr>
            <a:t>AI “agents” that can operate autonomously on a user’s behalf.</a:t>
          </a:r>
          <a:endParaRPr lang="en-US" sz="1600" dirty="0">
            <a:latin typeface="Montserrat" panose="00000500000000000000" pitchFamily="2" charset="0"/>
          </a:endParaRPr>
        </a:p>
      </dgm:t>
    </dgm:pt>
    <dgm:pt modelId="{DBC42E17-8817-4304-ACCF-47B109E62B0B}" type="parTrans" cxnId="{D94E40BC-FBB7-4791-A2CC-77EB73039E2D}">
      <dgm:prSet/>
      <dgm:spPr/>
      <dgm:t>
        <a:bodyPr/>
        <a:lstStyle/>
        <a:p>
          <a:endParaRPr lang="en-US" sz="4400"/>
        </a:p>
      </dgm:t>
    </dgm:pt>
    <dgm:pt modelId="{DE0E2C5C-25E1-4915-BF12-AE8393F7DA18}" type="sibTrans" cxnId="{D94E40BC-FBB7-4791-A2CC-77EB73039E2D}">
      <dgm:prSet/>
      <dgm:spPr/>
      <dgm:t>
        <a:bodyPr/>
        <a:lstStyle/>
        <a:p>
          <a:endParaRPr lang="en-US" sz="4400"/>
        </a:p>
      </dgm:t>
    </dgm:pt>
    <dgm:pt modelId="{F20A86C6-A44B-4874-853E-1CA50809D9C0}">
      <dgm:prSet phldrT="[Text]" custT="1"/>
      <dgm:spPr/>
      <dgm:t>
        <a:bodyPr/>
        <a:lstStyle/>
        <a:p>
          <a:r>
            <a:rPr lang="en-US" sz="1600" b="1" i="0" dirty="0">
              <a:latin typeface="Montserrat" panose="00000500000000000000" pitchFamily="2" charset="0"/>
            </a:rPr>
            <a:t>Level 4: Innovating AI </a:t>
          </a:r>
        </a:p>
        <a:p>
          <a:r>
            <a:rPr lang="en-US" sz="1600" b="0" i="0" dirty="0">
              <a:latin typeface="Montserrat" panose="00000500000000000000" pitchFamily="2" charset="0"/>
            </a:rPr>
            <a:t>AI systems that develop innovations independently. Not just running processes but improving them.</a:t>
          </a:r>
          <a:endParaRPr lang="en-US" sz="1600" dirty="0">
            <a:latin typeface="Montserrat" panose="00000500000000000000" pitchFamily="2" charset="0"/>
          </a:endParaRPr>
        </a:p>
      </dgm:t>
    </dgm:pt>
    <dgm:pt modelId="{CFA7D51E-5833-4D62-8FE5-9B1FA3E0C380}" type="parTrans" cxnId="{CACA50C8-5641-4489-A742-E719C103BCC2}">
      <dgm:prSet/>
      <dgm:spPr/>
      <dgm:t>
        <a:bodyPr/>
        <a:lstStyle/>
        <a:p>
          <a:endParaRPr lang="en-US" sz="4400"/>
        </a:p>
      </dgm:t>
    </dgm:pt>
    <dgm:pt modelId="{8833AB4F-81B3-4C54-AE1E-D4C11148B73E}" type="sibTrans" cxnId="{CACA50C8-5641-4489-A742-E719C103BCC2}">
      <dgm:prSet/>
      <dgm:spPr/>
      <dgm:t>
        <a:bodyPr/>
        <a:lstStyle/>
        <a:p>
          <a:endParaRPr lang="en-US" sz="4400"/>
        </a:p>
      </dgm:t>
    </dgm:pt>
    <dgm:pt modelId="{AD1D3FB7-4045-4FA2-8E69-3AC3927EC14C}">
      <dgm:prSet phldrT="[Text]" custT="1"/>
      <dgm:spPr/>
      <dgm:t>
        <a:bodyPr/>
        <a:lstStyle/>
        <a:p>
          <a:r>
            <a:rPr lang="en-US" sz="1600" b="1" i="0" dirty="0">
              <a:latin typeface="Montserrat" panose="00000500000000000000" pitchFamily="2" charset="0"/>
            </a:rPr>
            <a:t>Level 5: Organizational AI </a:t>
          </a:r>
        </a:p>
        <a:p>
          <a:r>
            <a:rPr lang="en-US" sz="1600" b="0" i="0" dirty="0">
              <a:latin typeface="Montserrat" panose="00000500000000000000" pitchFamily="2" charset="0"/>
            </a:rPr>
            <a:t>Final stage of super AI that performs the work of an organization. Functions are carried out by agents that make improvements without humans. </a:t>
          </a:r>
          <a:endParaRPr lang="en-US" sz="1600" dirty="0">
            <a:latin typeface="Montserrat" panose="00000500000000000000" pitchFamily="2" charset="0"/>
          </a:endParaRPr>
        </a:p>
      </dgm:t>
    </dgm:pt>
    <dgm:pt modelId="{CB35193D-3812-4FDE-ADA0-143E029F1F0F}" type="parTrans" cxnId="{5BEE351F-B853-4D04-B6AC-10456BEE375F}">
      <dgm:prSet/>
      <dgm:spPr/>
      <dgm:t>
        <a:bodyPr/>
        <a:lstStyle/>
        <a:p>
          <a:endParaRPr lang="en-US" sz="4400"/>
        </a:p>
      </dgm:t>
    </dgm:pt>
    <dgm:pt modelId="{D5F89E2D-6695-4ED7-9811-FF16F2C6CBFF}" type="sibTrans" cxnId="{5BEE351F-B853-4D04-B6AC-10456BEE375F}">
      <dgm:prSet/>
      <dgm:spPr/>
      <dgm:t>
        <a:bodyPr/>
        <a:lstStyle/>
        <a:p>
          <a:endParaRPr lang="en-US" sz="4400"/>
        </a:p>
      </dgm:t>
    </dgm:pt>
    <dgm:pt modelId="{CDEAF929-B825-47BA-B5E4-7618F3A1BD27}" type="pres">
      <dgm:prSet presAssocID="{642F8A1C-4B39-41FC-AB14-861C66E3E636}" presName="rootnode" presStyleCnt="0">
        <dgm:presLayoutVars>
          <dgm:chMax/>
          <dgm:chPref/>
          <dgm:dir/>
          <dgm:animLvl val="lvl"/>
        </dgm:presLayoutVars>
      </dgm:prSet>
      <dgm:spPr/>
    </dgm:pt>
    <dgm:pt modelId="{044EE000-0AA2-4741-8FB2-6904E90B8669}" type="pres">
      <dgm:prSet presAssocID="{E0313233-2F2D-4075-A962-911D79A27752}" presName="composite" presStyleCnt="0"/>
      <dgm:spPr/>
    </dgm:pt>
    <dgm:pt modelId="{397D8536-CB31-4286-B547-5F6516C1C8E7}" type="pres">
      <dgm:prSet presAssocID="{E0313233-2F2D-4075-A962-911D79A27752}" presName="LShape" presStyleLbl="alignNode1" presStyleIdx="0" presStyleCnt="9"/>
      <dgm:spPr/>
    </dgm:pt>
    <dgm:pt modelId="{1538823E-B471-40EA-BAF2-9D3EDE07E576}" type="pres">
      <dgm:prSet presAssocID="{E0313233-2F2D-4075-A962-911D79A27752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FF80B0C0-85FE-4810-917B-56D4D07A6ADD}" type="pres">
      <dgm:prSet presAssocID="{E0313233-2F2D-4075-A962-911D79A27752}" presName="Triangle" presStyleLbl="alignNode1" presStyleIdx="1" presStyleCnt="9"/>
      <dgm:spPr/>
    </dgm:pt>
    <dgm:pt modelId="{82D85A45-199D-43E5-B133-F5463B5865C0}" type="pres">
      <dgm:prSet presAssocID="{FE5CC0D1-4F5E-45C8-A984-6D1E3D1BD929}" presName="sibTrans" presStyleCnt="0"/>
      <dgm:spPr/>
    </dgm:pt>
    <dgm:pt modelId="{F83D420C-B854-48C1-AC38-2282376301C3}" type="pres">
      <dgm:prSet presAssocID="{FE5CC0D1-4F5E-45C8-A984-6D1E3D1BD929}" presName="space" presStyleCnt="0"/>
      <dgm:spPr/>
    </dgm:pt>
    <dgm:pt modelId="{25FD216C-BF0B-463B-B511-5E7D0B45C4E4}" type="pres">
      <dgm:prSet presAssocID="{D2257346-1851-474D-B2CC-1AE66645BA06}" presName="composite" presStyleCnt="0"/>
      <dgm:spPr/>
    </dgm:pt>
    <dgm:pt modelId="{C0D9503D-DA37-459E-BAEF-35385DE22E34}" type="pres">
      <dgm:prSet presAssocID="{D2257346-1851-474D-B2CC-1AE66645BA06}" presName="LShape" presStyleLbl="alignNode1" presStyleIdx="2" presStyleCnt="9"/>
      <dgm:spPr/>
    </dgm:pt>
    <dgm:pt modelId="{087255DF-D077-4D9A-806B-0B077F732C99}" type="pres">
      <dgm:prSet presAssocID="{D2257346-1851-474D-B2CC-1AE66645BA06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D04EC215-503D-49BC-A47D-1E4DA5BA7891}" type="pres">
      <dgm:prSet presAssocID="{D2257346-1851-474D-B2CC-1AE66645BA06}" presName="Triangle" presStyleLbl="alignNode1" presStyleIdx="3" presStyleCnt="9"/>
      <dgm:spPr/>
    </dgm:pt>
    <dgm:pt modelId="{83243972-CA36-4F28-8321-148EE2DC797E}" type="pres">
      <dgm:prSet presAssocID="{2E2A9627-A668-41D3-ADC0-51D21979B894}" presName="sibTrans" presStyleCnt="0"/>
      <dgm:spPr/>
    </dgm:pt>
    <dgm:pt modelId="{FF305E7F-F6F9-45FF-942A-DD8DC47278E5}" type="pres">
      <dgm:prSet presAssocID="{2E2A9627-A668-41D3-ADC0-51D21979B894}" presName="space" presStyleCnt="0"/>
      <dgm:spPr/>
    </dgm:pt>
    <dgm:pt modelId="{C6753816-4FB6-4504-BBF5-3C2E6AD3EAEC}" type="pres">
      <dgm:prSet presAssocID="{7FF13719-BDFF-4C49-AD15-09537E658B56}" presName="composite" presStyleCnt="0"/>
      <dgm:spPr/>
    </dgm:pt>
    <dgm:pt modelId="{E9C81038-5DFE-473F-B9B4-39AF6DCD0864}" type="pres">
      <dgm:prSet presAssocID="{7FF13719-BDFF-4C49-AD15-09537E658B56}" presName="LShape" presStyleLbl="alignNode1" presStyleIdx="4" presStyleCnt="9"/>
      <dgm:spPr/>
    </dgm:pt>
    <dgm:pt modelId="{2CA0CE96-B2E5-4505-B282-B99F5A149940}" type="pres">
      <dgm:prSet presAssocID="{7FF13719-BDFF-4C49-AD15-09537E658B56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039336C9-6E15-4EF3-9C2A-816CBBDECBC3}" type="pres">
      <dgm:prSet presAssocID="{7FF13719-BDFF-4C49-AD15-09537E658B56}" presName="Triangle" presStyleLbl="alignNode1" presStyleIdx="5" presStyleCnt="9"/>
      <dgm:spPr/>
    </dgm:pt>
    <dgm:pt modelId="{4C00FACF-00B1-4A15-BEEE-4F68BACC59FC}" type="pres">
      <dgm:prSet presAssocID="{DE0E2C5C-25E1-4915-BF12-AE8393F7DA18}" presName="sibTrans" presStyleCnt="0"/>
      <dgm:spPr/>
    </dgm:pt>
    <dgm:pt modelId="{8B94A957-6B56-4CE0-97C7-A45762DF65D4}" type="pres">
      <dgm:prSet presAssocID="{DE0E2C5C-25E1-4915-BF12-AE8393F7DA18}" presName="space" presStyleCnt="0"/>
      <dgm:spPr/>
    </dgm:pt>
    <dgm:pt modelId="{AACDF952-243A-434B-88B8-3D0A46B17247}" type="pres">
      <dgm:prSet presAssocID="{F20A86C6-A44B-4874-853E-1CA50809D9C0}" presName="composite" presStyleCnt="0"/>
      <dgm:spPr/>
    </dgm:pt>
    <dgm:pt modelId="{C37C4297-1736-4062-A444-5E5D1708EE6C}" type="pres">
      <dgm:prSet presAssocID="{F20A86C6-A44B-4874-853E-1CA50809D9C0}" presName="LShape" presStyleLbl="alignNode1" presStyleIdx="6" presStyleCnt="9"/>
      <dgm:spPr/>
    </dgm:pt>
    <dgm:pt modelId="{24937CEB-AD62-489C-B588-663EFAFEA7EB}" type="pres">
      <dgm:prSet presAssocID="{F20A86C6-A44B-4874-853E-1CA50809D9C0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6A4DE534-4BD1-47D9-9036-74D64209A98A}" type="pres">
      <dgm:prSet presAssocID="{F20A86C6-A44B-4874-853E-1CA50809D9C0}" presName="Triangle" presStyleLbl="alignNode1" presStyleIdx="7" presStyleCnt="9"/>
      <dgm:spPr/>
    </dgm:pt>
    <dgm:pt modelId="{67DB0112-9C35-4D15-AB00-A22E243DBB7A}" type="pres">
      <dgm:prSet presAssocID="{8833AB4F-81B3-4C54-AE1E-D4C11148B73E}" presName="sibTrans" presStyleCnt="0"/>
      <dgm:spPr/>
    </dgm:pt>
    <dgm:pt modelId="{A9F1FEE1-A54B-4019-B13A-FDA3AD39C5C0}" type="pres">
      <dgm:prSet presAssocID="{8833AB4F-81B3-4C54-AE1E-D4C11148B73E}" presName="space" presStyleCnt="0"/>
      <dgm:spPr/>
    </dgm:pt>
    <dgm:pt modelId="{2B05DDF6-687A-4496-99CD-64799413DD0E}" type="pres">
      <dgm:prSet presAssocID="{AD1D3FB7-4045-4FA2-8E69-3AC3927EC14C}" presName="composite" presStyleCnt="0"/>
      <dgm:spPr/>
    </dgm:pt>
    <dgm:pt modelId="{840C0C16-7D6B-4138-9332-9AB3F9D69D92}" type="pres">
      <dgm:prSet presAssocID="{AD1D3FB7-4045-4FA2-8E69-3AC3927EC14C}" presName="LShape" presStyleLbl="alignNode1" presStyleIdx="8" presStyleCnt="9"/>
      <dgm:spPr/>
    </dgm:pt>
    <dgm:pt modelId="{4FCF0456-8ED7-46EE-BB92-51A0F17A5E78}" type="pres">
      <dgm:prSet presAssocID="{AD1D3FB7-4045-4FA2-8E69-3AC3927EC14C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BEE351F-B853-4D04-B6AC-10456BEE375F}" srcId="{642F8A1C-4B39-41FC-AB14-861C66E3E636}" destId="{AD1D3FB7-4045-4FA2-8E69-3AC3927EC14C}" srcOrd="4" destOrd="0" parTransId="{CB35193D-3812-4FDE-ADA0-143E029F1F0F}" sibTransId="{D5F89E2D-6695-4ED7-9811-FF16F2C6CBFF}"/>
    <dgm:cxn modelId="{52568423-6DE5-45E5-8F92-7C37F7886DC8}" type="presOf" srcId="{E0313233-2F2D-4075-A962-911D79A27752}" destId="{1538823E-B471-40EA-BAF2-9D3EDE07E576}" srcOrd="0" destOrd="0" presId="urn:microsoft.com/office/officeart/2009/3/layout/StepUpProcess"/>
    <dgm:cxn modelId="{CD31E631-135E-4607-9ACE-3798E460FFD8}" type="presOf" srcId="{7FF13719-BDFF-4C49-AD15-09537E658B56}" destId="{2CA0CE96-B2E5-4505-B282-B99F5A149940}" srcOrd="0" destOrd="0" presId="urn:microsoft.com/office/officeart/2009/3/layout/StepUpProcess"/>
    <dgm:cxn modelId="{C7525860-5EF2-4DE9-BCD7-766A3006E680}" type="presOf" srcId="{642F8A1C-4B39-41FC-AB14-861C66E3E636}" destId="{CDEAF929-B825-47BA-B5E4-7618F3A1BD27}" srcOrd="0" destOrd="0" presId="urn:microsoft.com/office/officeart/2009/3/layout/StepUpProcess"/>
    <dgm:cxn modelId="{714AF341-3885-42D1-9C12-285271458BA7}" type="presOf" srcId="{AD1D3FB7-4045-4FA2-8E69-3AC3927EC14C}" destId="{4FCF0456-8ED7-46EE-BB92-51A0F17A5E78}" srcOrd="0" destOrd="0" presId="urn:microsoft.com/office/officeart/2009/3/layout/StepUpProcess"/>
    <dgm:cxn modelId="{0EF3CD7E-C112-418B-9DA2-EF531CBE302C}" srcId="{642F8A1C-4B39-41FC-AB14-861C66E3E636}" destId="{D2257346-1851-474D-B2CC-1AE66645BA06}" srcOrd="1" destOrd="0" parTransId="{020F9276-5695-4106-9DED-13050221AA4A}" sibTransId="{2E2A9627-A668-41D3-ADC0-51D21979B894}"/>
    <dgm:cxn modelId="{D94E40BC-FBB7-4791-A2CC-77EB73039E2D}" srcId="{642F8A1C-4B39-41FC-AB14-861C66E3E636}" destId="{7FF13719-BDFF-4C49-AD15-09537E658B56}" srcOrd="2" destOrd="0" parTransId="{DBC42E17-8817-4304-ACCF-47B109E62B0B}" sibTransId="{DE0E2C5C-25E1-4915-BF12-AE8393F7DA18}"/>
    <dgm:cxn modelId="{CACA50C8-5641-4489-A742-E719C103BCC2}" srcId="{642F8A1C-4B39-41FC-AB14-861C66E3E636}" destId="{F20A86C6-A44B-4874-853E-1CA50809D9C0}" srcOrd="3" destOrd="0" parTransId="{CFA7D51E-5833-4D62-8FE5-9B1FA3E0C380}" sibTransId="{8833AB4F-81B3-4C54-AE1E-D4C11148B73E}"/>
    <dgm:cxn modelId="{5B8CF3CC-9D69-4D58-BFA9-2D64F406506C}" type="presOf" srcId="{D2257346-1851-474D-B2CC-1AE66645BA06}" destId="{087255DF-D077-4D9A-806B-0B077F732C99}" srcOrd="0" destOrd="0" presId="urn:microsoft.com/office/officeart/2009/3/layout/StepUpProcess"/>
    <dgm:cxn modelId="{F75D11E2-3EB2-4A26-9CB4-52F701D8E0A7}" type="presOf" srcId="{F20A86C6-A44B-4874-853E-1CA50809D9C0}" destId="{24937CEB-AD62-489C-B588-663EFAFEA7EB}" srcOrd="0" destOrd="0" presId="urn:microsoft.com/office/officeart/2009/3/layout/StepUpProcess"/>
    <dgm:cxn modelId="{8DB60AF2-AD1B-46E5-949C-B3B3D6E11A44}" srcId="{642F8A1C-4B39-41FC-AB14-861C66E3E636}" destId="{E0313233-2F2D-4075-A962-911D79A27752}" srcOrd="0" destOrd="0" parTransId="{3B589A28-22E3-47D2-8947-6543DC9AD56F}" sibTransId="{FE5CC0D1-4F5E-45C8-A984-6D1E3D1BD929}"/>
    <dgm:cxn modelId="{5928AF9F-FA25-48F2-B1D4-AAA2752286D9}" type="presParOf" srcId="{CDEAF929-B825-47BA-B5E4-7618F3A1BD27}" destId="{044EE000-0AA2-4741-8FB2-6904E90B8669}" srcOrd="0" destOrd="0" presId="urn:microsoft.com/office/officeart/2009/3/layout/StepUpProcess"/>
    <dgm:cxn modelId="{F46F7BC8-74E4-4E6D-8F41-C88EA573C7B9}" type="presParOf" srcId="{044EE000-0AA2-4741-8FB2-6904E90B8669}" destId="{397D8536-CB31-4286-B547-5F6516C1C8E7}" srcOrd="0" destOrd="0" presId="urn:microsoft.com/office/officeart/2009/3/layout/StepUpProcess"/>
    <dgm:cxn modelId="{C166F631-47ED-43AF-9131-CE29100285BA}" type="presParOf" srcId="{044EE000-0AA2-4741-8FB2-6904E90B8669}" destId="{1538823E-B471-40EA-BAF2-9D3EDE07E576}" srcOrd="1" destOrd="0" presId="urn:microsoft.com/office/officeart/2009/3/layout/StepUpProcess"/>
    <dgm:cxn modelId="{41223D2C-7E7D-4331-8CCA-FE6DFDCA1161}" type="presParOf" srcId="{044EE000-0AA2-4741-8FB2-6904E90B8669}" destId="{FF80B0C0-85FE-4810-917B-56D4D07A6ADD}" srcOrd="2" destOrd="0" presId="urn:microsoft.com/office/officeart/2009/3/layout/StepUpProcess"/>
    <dgm:cxn modelId="{0080B73E-4439-412E-8C48-8D1803BB7BCC}" type="presParOf" srcId="{CDEAF929-B825-47BA-B5E4-7618F3A1BD27}" destId="{82D85A45-199D-43E5-B133-F5463B5865C0}" srcOrd="1" destOrd="0" presId="urn:microsoft.com/office/officeart/2009/3/layout/StepUpProcess"/>
    <dgm:cxn modelId="{6E9628A3-EF31-43DB-B9A6-0D345BF810D4}" type="presParOf" srcId="{82D85A45-199D-43E5-B133-F5463B5865C0}" destId="{F83D420C-B854-48C1-AC38-2282376301C3}" srcOrd="0" destOrd="0" presId="urn:microsoft.com/office/officeart/2009/3/layout/StepUpProcess"/>
    <dgm:cxn modelId="{FD6A5FDC-0C32-4C9E-86EF-A37FB8D83EB4}" type="presParOf" srcId="{CDEAF929-B825-47BA-B5E4-7618F3A1BD27}" destId="{25FD216C-BF0B-463B-B511-5E7D0B45C4E4}" srcOrd="2" destOrd="0" presId="urn:microsoft.com/office/officeart/2009/3/layout/StepUpProcess"/>
    <dgm:cxn modelId="{E5E43902-5976-44B2-865D-B3E7085FA1C5}" type="presParOf" srcId="{25FD216C-BF0B-463B-B511-5E7D0B45C4E4}" destId="{C0D9503D-DA37-459E-BAEF-35385DE22E34}" srcOrd="0" destOrd="0" presId="urn:microsoft.com/office/officeart/2009/3/layout/StepUpProcess"/>
    <dgm:cxn modelId="{4CBFE307-3888-45B3-8CA6-69BE439CF2C5}" type="presParOf" srcId="{25FD216C-BF0B-463B-B511-5E7D0B45C4E4}" destId="{087255DF-D077-4D9A-806B-0B077F732C99}" srcOrd="1" destOrd="0" presId="urn:microsoft.com/office/officeart/2009/3/layout/StepUpProcess"/>
    <dgm:cxn modelId="{AC73496C-9E94-4FDF-92FE-CCD9BA0BE725}" type="presParOf" srcId="{25FD216C-BF0B-463B-B511-5E7D0B45C4E4}" destId="{D04EC215-503D-49BC-A47D-1E4DA5BA7891}" srcOrd="2" destOrd="0" presId="urn:microsoft.com/office/officeart/2009/3/layout/StepUpProcess"/>
    <dgm:cxn modelId="{D09EEA2B-592F-44C6-88A9-7A53D9C12559}" type="presParOf" srcId="{CDEAF929-B825-47BA-B5E4-7618F3A1BD27}" destId="{83243972-CA36-4F28-8321-148EE2DC797E}" srcOrd="3" destOrd="0" presId="urn:microsoft.com/office/officeart/2009/3/layout/StepUpProcess"/>
    <dgm:cxn modelId="{C38632AB-2D65-49EE-AC43-964F2B96A1A9}" type="presParOf" srcId="{83243972-CA36-4F28-8321-148EE2DC797E}" destId="{FF305E7F-F6F9-45FF-942A-DD8DC47278E5}" srcOrd="0" destOrd="0" presId="urn:microsoft.com/office/officeart/2009/3/layout/StepUpProcess"/>
    <dgm:cxn modelId="{553764EA-0939-4824-9439-C4E76067FBFA}" type="presParOf" srcId="{CDEAF929-B825-47BA-B5E4-7618F3A1BD27}" destId="{C6753816-4FB6-4504-BBF5-3C2E6AD3EAEC}" srcOrd="4" destOrd="0" presId="urn:microsoft.com/office/officeart/2009/3/layout/StepUpProcess"/>
    <dgm:cxn modelId="{2B6BEF78-122C-4D19-B98A-18B8DDBD414D}" type="presParOf" srcId="{C6753816-4FB6-4504-BBF5-3C2E6AD3EAEC}" destId="{E9C81038-5DFE-473F-B9B4-39AF6DCD0864}" srcOrd="0" destOrd="0" presId="urn:microsoft.com/office/officeart/2009/3/layout/StepUpProcess"/>
    <dgm:cxn modelId="{DDAC5469-8504-4356-ACED-660B8C3570BA}" type="presParOf" srcId="{C6753816-4FB6-4504-BBF5-3C2E6AD3EAEC}" destId="{2CA0CE96-B2E5-4505-B282-B99F5A149940}" srcOrd="1" destOrd="0" presId="urn:microsoft.com/office/officeart/2009/3/layout/StepUpProcess"/>
    <dgm:cxn modelId="{7619F3FA-B7D9-4F2F-8832-A36D21450AAD}" type="presParOf" srcId="{C6753816-4FB6-4504-BBF5-3C2E6AD3EAEC}" destId="{039336C9-6E15-4EF3-9C2A-816CBBDECBC3}" srcOrd="2" destOrd="0" presId="urn:microsoft.com/office/officeart/2009/3/layout/StepUpProcess"/>
    <dgm:cxn modelId="{0400E700-BE6B-41B4-BCFE-6B07E48D9027}" type="presParOf" srcId="{CDEAF929-B825-47BA-B5E4-7618F3A1BD27}" destId="{4C00FACF-00B1-4A15-BEEE-4F68BACC59FC}" srcOrd="5" destOrd="0" presId="urn:microsoft.com/office/officeart/2009/3/layout/StepUpProcess"/>
    <dgm:cxn modelId="{66CA2D02-B44A-48C4-8733-0F4157A3F900}" type="presParOf" srcId="{4C00FACF-00B1-4A15-BEEE-4F68BACC59FC}" destId="{8B94A957-6B56-4CE0-97C7-A45762DF65D4}" srcOrd="0" destOrd="0" presId="urn:microsoft.com/office/officeart/2009/3/layout/StepUpProcess"/>
    <dgm:cxn modelId="{CBAD202C-38A0-4C77-8C33-EF08273FF2AE}" type="presParOf" srcId="{CDEAF929-B825-47BA-B5E4-7618F3A1BD27}" destId="{AACDF952-243A-434B-88B8-3D0A46B17247}" srcOrd="6" destOrd="0" presId="urn:microsoft.com/office/officeart/2009/3/layout/StepUpProcess"/>
    <dgm:cxn modelId="{B8A1B05E-9730-4356-A2C4-A9D252A4E62F}" type="presParOf" srcId="{AACDF952-243A-434B-88B8-3D0A46B17247}" destId="{C37C4297-1736-4062-A444-5E5D1708EE6C}" srcOrd="0" destOrd="0" presId="urn:microsoft.com/office/officeart/2009/3/layout/StepUpProcess"/>
    <dgm:cxn modelId="{4AFCF195-C490-466A-B27E-8A7A28DAF783}" type="presParOf" srcId="{AACDF952-243A-434B-88B8-3D0A46B17247}" destId="{24937CEB-AD62-489C-B588-663EFAFEA7EB}" srcOrd="1" destOrd="0" presId="urn:microsoft.com/office/officeart/2009/3/layout/StepUpProcess"/>
    <dgm:cxn modelId="{7128C260-0045-4174-812E-C8DEED5224F8}" type="presParOf" srcId="{AACDF952-243A-434B-88B8-3D0A46B17247}" destId="{6A4DE534-4BD1-47D9-9036-74D64209A98A}" srcOrd="2" destOrd="0" presId="urn:microsoft.com/office/officeart/2009/3/layout/StepUpProcess"/>
    <dgm:cxn modelId="{D6FDAD42-9FB0-48B5-90BE-015FA5274BA9}" type="presParOf" srcId="{CDEAF929-B825-47BA-B5E4-7618F3A1BD27}" destId="{67DB0112-9C35-4D15-AB00-A22E243DBB7A}" srcOrd="7" destOrd="0" presId="urn:microsoft.com/office/officeart/2009/3/layout/StepUpProcess"/>
    <dgm:cxn modelId="{9DA51A2D-2F4F-4CAF-B563-226AC0146269}" type="presParOf" srcId="{67DB0112-9C35-4D15-AB00-A22E243DBB7A}" destId="{A9F1FEE1-A54B-4019-B13A-FDA3AD39C5C0}" srcOrd="0" destOrd="0" presId="urn:microsoft.com/office/officeart/2009/3/layout/StepUpProcess"/>
    <dgm:cxn modelId="{DAB422E0-BC50-42C6-A999-1495F18703B3}" type="presParOf" srcId="{CDEAF929-B825-47BA-B5E4-7618F3A1BD27}" destId="{2B05DDF6-687A-4496-99CD-64799413DD0E}" srcOrd="8" destOrd="0" presId="urn:microsoft.com/office/officeart/2009/3/layout/StepUpProcess"/>
    <dgm:cxn modelId="{D25CFBDA-064D-4BDF-846B-1B838AEC7A7C}" type="presParOf" srcId="{2B05DDF6-687A-4496-99CD-64799413DD0E}" destId="{840C0C16-7D6B-4138-9332-9AB3F9D69D92}" srcOrd="0" destOrd="0" presId="urn:microsoft.com/office/officeart/2009/3/layout/StepUpProcess"/>
    <dgm:cxn modelId="{FF9835B5-01F8-4F72-A649-CFE608530813}" type="presParOf" srcId="{2B05DDF6-687A-4496-99CD-64799413DD0E}" destId="{4FCF0456-8ED7-46EE-BB92-51A0F17A5E7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D8536-CB31-4286-B547-5F6516C1C8E7}">
      <dsp:nvSpPr>
        <dsp:cNvPr id="0" name=""/>
        <dsp:cNvSpPr/>
      </dsp:nvSpPr>
      <dsp:spPr>
        <a:xfrm rot="5400000">
          <a:off x="435264" y="2765871"/>
          <a:ext cx="1298774" cy="2161131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8823E-B471-40EA-BAF2-9D3EDE07E576}">
      <dsp:nvSpPr>
        <dsp:cNvPr id="0" name=""/>
        <dsp:cNvSpPr/>
      </dsp:nvSpPr>
      <dsp:spPr>
        <a:xfrm>
          <a:off x="218466" y="3411584"/>
          <a:ext cx="1951081" cy="1710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latin typeface="Montserrat" panose="00000500000000000000" pitchFamily="2" charset="0"/>
            </a:rPr>
            <a:t>Level 1: Conversational AI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Montserrat" panose="00000500000000000000" pitchFamily="2" charset="0"/>
            </a:rPr>
            <a:t>AI that interacts in conversational language with people. Ex: ChatGPT &amp; Claude</a:t>
          </a:r>
          <a:endParaRPr lang="en-US" sz="1600" kern="1200" dirty="0">
            <a:latin typeface="Montserrat" panose="00000500000000000000" pitchFamily="2" charset="0"/>
          </a:endParaRPr>
        </a:p>
      </dsp:txBody>
      <dsp:txXfrm>
        <a:off x="218466" y="3411584"/>
        <a:ext cx="1951081" cy="1710237"/>
      </dsp:txXfrm>
    </dsp:sp>
    <dsp:sp modelId="{FF80B0C0-85FE-4810-917B-56D4D07A6ADD}">
      <dsp:nvSpPr>
        <dsp:cNvPr id="0" name=""/>
        <dsp:cNvSpPr/>
      </dsp:nvSpPr>
      <dsp:spPr>
        <a:xfrm>
          <a:off x="1801419" y="2606766"/>
          <a:ext cx="368128" cy="368128"/>
        </a:xfrm>
        <a:prstGeom prst="triangle">
          <a:avLst>
            <a:gd name="adj" fmla="val 100000"/>
          </a:avLst>
        </a:prstGeom>
        <a:solidFill>
          <a:schemeClr val="accent5">
            <a:alpha val="90000"/>
            <a:hueOff val="0"/>
            <a:satOff val="0"/>
            <a:lumOff val="0"/>
            <a:alphaOff val="-5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9503D-DA37-459E-BAEF-35385DE22E34}">
      <dsp:nvSpPr>
        <dsp:cNvPr id="0" name=""/>
        <dsp:cNvSpPr/>
      </dsp:nvSpPr>
      <dsp:spPr>
        <a:xfrm rot="5400000">
          <a:off x="2823769" y="2174833"/>
          <a:ext cx="1298774" cy="2161131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255DF-D077-4D9A-806B-0B077F732C99}">
      <dsp:nvSpPr>
        <dsp:cNvPr id="0" name=""/>
        <dsp:cNvSpPr/>
      </dsp:nvSpPr>
      <dsp:spPr>
        <a:xfrm>
          <a:off x="2606971" y="2820546"/>
          <a:ext cx="1951081" cy="1710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latin typeface="Montserrat" panose="00000500000000000000" pitchFamily="2" charset="0"/>
            </a:rPr>
            <a:t>Level 2: Reasoning AI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Montserrat" panose="00000500000000000000" pitchFamily="2" charset="0"/>
            </a:rPr>
            <a:t>Performs basic problem-solving tasks comparable to a PhD-level human but without access to any tools.</a:t>
          </a:r>
          <a:endParaRPr lang="en-US" sz="1600" b="1" i="0" kern="1200" dirty="0">
            <a:latin typeface="Montserrat" panose="00000500000000000000" pitchFamily="2" charset="0"/>
          </a:endParaRPr>
        </a:p>
      </dsp:txBody>
      <dsp:txXfrm>
        <a:off x="2606971" y="2820546"/>
        <a:ext cx="1951081" cy="1710237"/>
      </dsp:txXfrm>
    </dsp:sp>
    <dsp:sp modelId="{D04EC215-503D-49BC-A47D-1E4DA5BA7891}">
      <dsp:nvSpPr>
        <dsp:cNvPr id="0" name=""/>
        <dsp:cNvSpPr/>
      </dsp:nvSpPr>
      <dsp:spPr>
        <a:xfrm>
          <a:off x="4189924" y="2015728"/>
          <a:ext cx="368128" cy="368128"/>
        </a:xfrm>
        <a:prstGeom prst="triangle">
          <a:avLst>
            <a:gd name="adj" fmla="val 100000"/>
          </a:avLst>
        </a:prstGeom>
        <a:solidFill>
          <a:schemeClr val="accent5">
            <a:alpha val="90000"/>
            <a:hueOff val="0"/>
            <a:satOff val="0"/>
            <a:lumOff val="0"/>
            <a:alphaOff val="-15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81038-5DFE-473F-B9B4-39AF6DCD0864}">
      <dsp:nvSpPr>
        <dsp:cNvPr id="0" name=""/>
        <dsp:cNvSpPr/>
      </dsp:nvSpPr>
      <dsp:spPr>
        <a:xfrm rot="5400000">
          <a:off x="5212274" y="1583795"/>
          <a:ext cx="1298774" cy="2161131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0CE96-B2E5-4505-B282-B99F5A149940}">
      <dsp:nvSpPr>
        <dsp:cNvPr id="0" name=""/>
        <dsp:cNvSpPr/>
      </dsp:nvSpPr>
      <dsp:spPr>
        <a:xfrm>
          <a:off x="4995476" y="2229508"/>
          <a:ext cx="1951081" cy="1710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latin typeface="Montserrat" panose="00000500000000000000" pitchFamily="2" charset="0"/>
            </a:rPr>
            <a:t>Level 3: Autonomous AI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Montserrat" panose="00000500000000000000" pitchFamily="2" charset="0"/>
            </a:rPr>
            <a:t>AI “agents” that can operate autonomously on a user’s behalf.</a:t>
          </a:r>
          <a:endParaRPr lang="en-US" sz="1600" kern="1200" dirty="0">
            <a:latin typeface="Montserrat" panose="00000500000000000000" pitchFamily="2" charset="0"/>
          </a:endParaRPr>
        </a:p>
      </dsp:txBody>
      <dsp:txXfrm>
        <a:off x="4995476" y="2229508"/>
        <a:ext cx="1951081" cy="1710237"/>
      </dsp:txXfrm>
    </dsp:sp>
    <dsp:sp modelId="{039336C9-6E15-4EF3-9C2A-816CBBDECBC3}">
      <dsp:nvSpPr>
        <dsp:cNvPr id="0" name=""/>
        <dsp:cNvSpPr/>
      </dsp:nvSpPr>
      <dsp:spPr>
        <a:xfrm>
          <a:off x="6578429" y="1424690"/>
          <a:ext cx="368128" cy="368128"/>
        </a:xfrm>
        <a:prstGeom prst="triangle">
          <a:avLst>
            <a:gd name="adj" fmla="val 100000"/>
          </a:avLst>
        </a:prstGeom>
        <a:solidFill>
          <a:schemeClr val="accent5">
            <a:alpha val="90000"/>
            <a:hueOff val="0"/>
            <a:satOff val="0"/>
            <a:lumOff val="0"/>
            <a:alphaOff val="-25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C4297-1736-4062-A444-5E5D1708EE6C}">
      <dsp:nvSpPr>
        <dsp:cNvPr id="0" name=""/>
        <dsp:cNvSpPr/>
      </dsp:nvSpPr>
      <dsp:spPr>
        <a:xfrm rot="5400000">
          <a:off x="7600779" y="992757"/>
          <a:ext cx="1298774" cy="2161131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937CEB-AD62-489C-B588-663EFAFEA7EB}">
      <dsp:nvSpPr>
        <dsp:cNvPr id="0" name=""/>
        <dsp:cNvSpPr/>
      </dsp:nvSpPr>
      <dsp:spPr>
        <a:xfrm>
          <a:off x="7383981" y="1638470"/>
          <a:ext cx="1951081" cy="1710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latin typeface="Montserrat" panose="00000500000000000000" pitchFamily="2" charset="0"/>
            </a:rPr>
            <a:t>Level 4: Innovating AI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Montserrat" panose="00000500000000000000" pitchFamily="2" charset="0"/>
            </a:rPr>
            <a:t>AI systems that develop innovations independently. Not just running processes but improving them.</a:t>
          </a:r>
          <a:endParaRPr lang="en-US" sz="1600" kern="1200" dirty="0">
            <a:latin typeface="Montserrat" panose="00000500000000000000" pitchFamily="2" charset="0"/>
          </a:endParaRPr>
        </a:p>
      </dsp:txBody>
      <dsp:txXfrm>
        <a:off x="7383981" y="1638470"/>
        <a:ext cx="1951081" cy="1710237"/>
      </dsp:txXfrm>
    </dsp:sp>
    <dsp:sp modelId="{6A4DE534-4BD1-47D9-9036-74D64209A98A}">
      <dsp:nvSpPr>
        <dsp:cNvPr id="0" name=""/>
        <dsp:cNvSpPr/>
      </dsp:nvSpPr>
      <dsp:spPr>
        <a:xfrm>
          <a:off x="8966934" y="833652"/>
          <a:ext cx="368128" cy="368128"/>
        </a:xfrm>
        <a:prstGeom prst="triangle">
          <a:avLst>
            <a:gd name="adj" fmla="val 100000"/>
          </a:avLst>
        </a:prstGeom>
        <a:solidFill>
          <a:schemeClr val="accent5">
            <a:alpha val="90000"/>
            <a:hueOff val="0"/>
            <a:satOff val="0"/>
            <a:lumOff val="0"/>
            <a:alphaOff val="-35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C0C16-7D6B-4138-9332-9AB3F9D69D92}">
      <dsp:nvSpPr>
        <dsp:cNvPr id="0" name=""/>
        <dsp:cNvSpPr/>
      </dsp:nvSpPr>
      <dsp:spPr>
        <a:xfrm rot="5400000">
          <a:off x="9989284" y="401719"/>
          <a:ext cx="1298774" cy="2161131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CF0456-8ED7-46EE-BB92-51A0F17A5E78}">
      <dsp:nvSpPr>
        <dsp:cNvPr id="0" name=""/>
        <dsp:cNvSpPr/>
      </dsp:nvSpPr>
      <dsp:spPr>
        <a:xfrm>
          <a:off x="9772486" y="1047432"/>
          <a:ext cx="1951081" cy="1710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latin typeface="Montserrat" panose="00000500000000000000" pitchFamily="2" charset="0"/>
            </a:rPr>
            <a:t>Level 5: Organizational AI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Montserrat" panose="00000500000000000000" pitchFamily="2" charset="0"/>
            </a:rPr>
            <a:t>Final stage of super AI that performs the work of an organization. Functions are carried out by agents that make improvements without humans. </a:t>
          </a:r>
          <a:endParaRPr lang="en-US" sz="1600" kern="1200" dirty="0">
            <a:latin typeface="Montserrat" panose="00000500000000000000" pitchFamily="2" charset="0"/>
          </a:endParaRPr>
        </a:p>
      </dsp:txBody>
      <dsp:txXfrm>
        <a:off x="9772486" y="1047432"/>
        <a:ext cx="1951081" cy="1710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1D1-6589-4D4A-810A-D1CB24D30600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34E27-21C0-AB42-9720-9468F68AD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57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6ED6F-859A-B746-837E-C5D978EC3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CAE93-A6A2-054F-8C31-54E8ABF6A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ADB13-4A11-2643-B65C-065BE177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C779B-2DF9-41ED-BDF6-094A96BB5831}" type="datetime1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8DD79-905B-054B-B597-6AB72529A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D4DF4-5AD9-8C41-9C38-63470B32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4858-278B-D14B-9123-9451D8F7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8E07C-511F-3A43-84A6-101101291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27FEB-35FC-E245-9B8A-12B95965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BBC8-E478-43C9-A4F1-EDD4F72015DC}" type="datetime1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081-9459-C64F-895D-A9A37C0D0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C1E24-D886-5444-8983-468379B78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7F08AD-56F2-8141-B3EC-B0792780C2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A58ED-0A7F-F541-B86D-470505704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2861A-7351-3846-BCB0-C5618DA0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1BB6-29D9-437A-B4EB-C48447ACC5C8}" type="datetime1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1FD98-D553-4C46-941B-9CF2C56A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D676D-8472-4F4A-A337-CF5E8C49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0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93AB-04A1-834E-A498-C252C111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34D4-4817-FF44-8044-9A872518B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B8C4A-8264-ED4C-B758-FA62E7CC3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3053-3D74-4D22-89B3-9024BA4F287F}" type="datetime1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0D2-BE66-FF45-B7B1-F69E22F0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B4184-A60F-6246-8A9A-79DD6FEC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04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2D0B-A98C-6E4C-9A34-47981F0C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5EE8E-C392-5E47-ADCB-A446128CA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14B18-53C2-D548-8CFF-5D7097F0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BCF6-84B7-49AA-A69F-35D95B9487C2}" type="datetime1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0654B-C8C3-F647-BDFC-BE54D2B28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3980-622B-334C-9137-9A866151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8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2288-ED8B-E34E-BAB6-1D26157B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AE68A-CA3F-9948-9F78-46C13FEE8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E62E7-8BD2-264E-A470-F8E73C9D6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23621-D1A0-D241-B666-A457ACCA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119D7-9FF6-460F-A484-0C02884C819E}" type="datetime1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69F7B-BD42-C44E-AA35-681E6A1C4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7368C-62E4-C243-98AE-B5BC9B4F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0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8A85E-7345-A641-A78E-CFCE6B47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A13C7-3C24-DC40-8DAD-E16482E60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90715-8982-4245-AC34-4AFC280BD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CC337-7A68-B44F-A75F-2EAED4C8CC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BF17B-E9E2-5A4F-9564-4E8671A7A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A4340-16C5-D64A-954E-D207165B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F2F9-9F59-4926-81E1-5AE7B5F13616}" type="datetime1">
              <a:rPr lang="en-US" smtClean="0"/>
              <a:t>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4C0C9-507A-DC40-9896-CAA4CCBF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C304-57C8-6848-8E40-051A6BFA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9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1005-2F0C-3F41-8F0D-B94FF1E8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EC46B-9591-7147-B23E-808DFCDBE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E9FE-B00F-4787-941B-81F5C60BF956}" type="datetime1">
              <a:rPr lang="en-US" smtClean="0"/>
              <a:t>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8438C-4B28-CC47-9F0D-D243C059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64186-1092-3244-AA0C-4F8C98EC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7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1ABCA-C9B4-2C4E-A11A-21473A2C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63A8-27AB-4485-9BAB-385A926DB554}" type="datetime1">
              <a:rPr lang="en-US" smtClean="0"/>
              <a:t>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8B611-5E83-0843-977C-16E1A2E8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D3613-5124-BA4D-9CAB-52053A73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5775-3C65-984A-BA3D-74F6AA54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76B8A-7DF2-254A-A58A-3F781F1A7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C9F2F-598A-9444-B48C-6BA9400EF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A619B-B04E-A94F-B294-EE523AB8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E9DF-0ED6-4B61-A1FD-8DD75280FE01}" type="datetime1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8418F-6D05-564F-ACAC-0CE18B41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2FA7B-E334-F841-9F55-8FE3994F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9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20FD-C21B-F942-933E-C7F1539A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0509F0-CB84-8346-88EC-B60FAB239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B07D7-B626-4245-8DB7-641F9BE45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92CF3-BF8E-CC45-AFD1-29BF78884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4C01-5047-4D04-A79D-6D96B1DB76E2}" type="datetime1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EEA5E-B447-2945-A61F-23F43D1B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3110A-1EF4-4E47-BC27-95CCC22D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6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070BF-9A90-A245-B77A-28DCF3E4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1332-889D-FA43-A51D-33C48B35B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7FC81-D9EE-0347-B9BA-8E603587A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29903-C382-4170-95C6-7F2CD4702B84}" type="datetime1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C4954-DDAB-064F-B985-8986B1132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0476A-2C89-5D4A-A893-BDE076899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en-us/copilot/microsoft-365/microsoft-365-copilot-architecture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Relationship Id="rId1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document/d/1SHsGvNu752eBrBessQlwR9dnZkZDrmIRqF3YfDJKuK8/edit?usp=sharing" TargetMode="External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hyperlink" Target="https://chat.deepseek.com/" TargetMode="External"/><Relationship Id="rId12" Type="http://schemas.openxmlformats.org/officeDocument/2006/relationships/image" Target="../media/image21.jpeg"/><Relationship Id="rId2" Type="http://schemas.openxmlformats.org/officeDocument/2006/relationships/image" Target="../media/image3.png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aude.ai/new" TargetMode="External"/><Relationship Id="rId11" Type="http://schemas.openxmlformats.org/officeDocument/2006/relationships/image" Target="../media/image30.png"/><Relationship Id="rId5" Type="http://schemas.openxmlformats.org/officeDocument/2006/relationships/hyperlink" Target="https://gemini.google.com/app" TargetMode="External"/><Relationship Id="rId15" Type="http://schemas.openxmlformats.org/officeDocument/2006/relationships/image" Target="../media/image31.png"/><Relationship Id="rId10" Type="http://schemas.openxmlformats.org/officeDocument/2006/relationships/image" Target="../media/image29.png"/><Relationship Id="rId4" Type="http://schemas.openxmlformats.org/officeDocument/2006/relationships/hyperlink" Target="https://chatgpt.com/" TargetMode="External"/><Relationship Id="rId9" Type="http://schemas.openxmlformats.org/officeDocument/2006/relationships/image" Target="../media/image28.png"/><Relationship Id="rId1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docs.google.com/document/d/1SHsGvNu752eBrBessQlwR9dnZkZDrmIRqF3YfDJKuK8/edit?usp=sharing" TargetMode="External"/><Relationship Id="rId4" Type="http://schemas.openxmlformats.org/officeDocument/2006/relationships/hyperlink" Target="https://chatgpt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docs.google.com/document/d/1SHsGvNu752eBrBessQlwR9dnZkZDrmIRqF3YfDJKuK8/edit?usp=sharing" TargetMode="External"/><Relationship Id="rId4" Type="http://schemas.openxmlformats.org/officeDocument/2006/relationships/hyperlink" Target="https://copilot.microsoft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docs.google.com/document/d/11UrUkgKpuyLaELPRmSHgZ3LBlzGfWfoqycriMCWstLk/edit?usp=shari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SHsGvNu752eBrBessQlwR9dnZkZDrmIRqF3YfDJKuK8/edit?usp=sharing" TargetMode="External"/><Relationship Id="rId5" Type="http://schemas.openxmlformats.org/officeDocument/2006/relationships/hyperlink" Target="https://chatgpt.com/" TargetMode="Externa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copilot.microsoft.com/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F529F-B86A-83C8-478E-307AC309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2" y="-1"/>
            <a:ext cx="12198382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403872-6FAD-0F11-5844-575593A583D8}"/>
              </a:ext>
            </a:extLst>
          </p:cNvPr>
          <p:cNvSpPr/>
          <p:nvPr/>
        </p:nvSpPr>
        <p:spPr>
          <a:xfrm>
            <a:off x="293915" y="489004"/>
            <a:ext cx="47434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INTRODUCTION TO GENERATIVE AI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22CCA-AE82-A418-52D1-CBC82BEC1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1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9405A-276A-563E-1865-4221BCC03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70500A-A967-9677-24D8-32B582278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1A3863-7C88-85D1-98AD-68B38AAE72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3F31238F-405C-2158-5214-6CB638EB5FB4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Microsoft 365 CoPilot?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41EB22-0CA1-5AC7-4624-A5CFAD44895A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111009C-FD32-BF5E-4947-E280CDB3B762}"/>
              </a:ext>
            </a:extLst>
          </p:cNvPr>
          <p:cNvSpPr txBox="1">
            <a:spLocks/>
          </p:cNvSpPr>
          <p:nvPr/>
        </p:nvSpPr>
        <p:spPr>
          <a:xfrm>
            <a:off x="306242" y="844868"/>
            <a:ext cx="11885758" cy="2731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Microsoft 365 Copilot is an AI-powered productivity tool that has real-time access to both your content and context in the Microsoft Graph. </a:t>
            </a:r>
          </a:p>
          <a:p>
            <a:r>
              <a:rPr lang="en-US" dirty="0"/>
              <a:t>This means it generates answers anchored in your business content — your documents, emails, calendar, chats, meetings, contacts and other business data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B0CBB-BF8C-C3F5-489F-50DCB1343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776" y="2106735"/>
            <a:ext cx="4906078" cy="2938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EF6974-9236-CFFD-6E9E-A7127D2D2435}"/>
              </a:ext>
            </a:extLst>
          </p:cNvPr>
          <p:cNvSpPr txBox="1"/>
          <p:nvPr/>
        </p:nvSpPr>
        <p:spPr>
          <a:xfrm>
            <a:off x="1124469" y="6013811"/>
            <a:ext cx="60556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https://learn.microsoft.com/en-us/copilot/microsoft-365/microsoft-365-copilot-architecture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0B192-0802-4548-C6FF-4B4E865078E9}"/>
              </a:ext>
            </a:extLst>
          </p:cNvPr>
          <p:cNvSpPr txBox="1"/>
          <p:nvPr/>
        </p:nvSpPr>
        <p:spPr>
          <a:xfrm>
            <a:off x="306242" y="2268467"/>
            <a:ext cx="3988144" cy="3591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600" b="1" i="1" dirty="0"/>
              <a:t>User inputs a prompt in Copilot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i="1" dirty="0"/>
              <a:t>Copilot preprocesses the prompt using grounding, enhancing relevance.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i="1" dirty="0"/>
              <a:t>Grounded prompt is sent to the LLM, which generates a contextually relevant response.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i="1" dirty="0"/>
              <a:t>Copilot delivers the response back to the user.</a:t>
            </a:r>
          </a:p>
        </p:txBody>
      </p:sp>
    </p:spTree>
    <p:extLst>
      <p:ext uri="{BB962C8B-B14F-4D97-AF65-F5344CB8AC3E}">
        <p14:creationId xmlns:p14="http://schemas.microsoft.com/office/powerpoint/2010/main" val="86669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C0AE5-F701-DE9D-DDF5-C19577C17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ACC7EC-17D9-73FB-48EF-B24BFF71D7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DD809-072F-6F5A-7740-FAF8E8979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EF9836-EF83-5C7F-D3D8-F2A47967CF82}"/>
              </a:ext>
            </a:extLst>
          </p:cNvPr>
          <p:cNvSpPr/>
          <p:nvPr/>
        </p:nvSpPr>
        <p:spPr>
          <a:xfrm>
            <a:off x="293914" y="793804"/>
            <a:ext cx="55785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AI HISTORY &amp; FUTURE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12DFF-3BEC-4595-3119-865734F24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92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C14B6-FB58-9471-C971-227D57F97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D98079-670D-73CE-BC87-24F15A2DE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D72F29-CB45-F289-1A44-FCCD6087DF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24DBE7E9-D670-8628-F8C6-10EB8DAE9602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AI History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C02F0-17DE-DE4C-5193-82A83311138F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8867EBD8-C94C-42FC-1E2B-9F4A111F7E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627" b="3212"/>
          <a:stretch/>
        </p:blipFill>
        <p:spPr>
          <a:xfrm>
            <a:off x="-3201" y="668377"/>
            <a:ext cx="9985416" cy="461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1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42F06-BB69-552F-2376-B776CEBAF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1263E6-6660-50D1-A2B6-5F48B8F1D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43AD84-E3C0-FAB6-E672-CC8BD0DE8D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B54C2518-63C1-4BF3-A8C2-118443917C29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Future of Artificial General Intelligence (AGI)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546AA7-B5AD-2C04-2057-696119F7CBCD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09CF510-5837-87CA-8051-8243FCAB4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4159563"/>
              </p:ext>
            </p:extLst>
          </p:nvPr>
        </p:nvGraphicFramePr>
        <p:xfrm>
          <a:off x="161766" y="120009"/>
          <a:ext cx="11727654" cy="5954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2CA3277-B585-8C63-27EF-EE18B4AA5055}"/>
              </a:ext>
            </a:extLst>
          </p:cNvPr>
          <p:cNvSpPr/>
          <p:nvPr/>
        </p:nvSpPr>
        <p:spPr>
          <a:xfrm>
            <a:off x="161765" y="907669"/>
            <a:ext cx="11727655" cy="259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AGI is a type of AI that can outperform humans on most tasks.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OpenAI predicts to achieve level 5 in 10 years or less.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</a:pPr>
            <a:endParaRPr lang="en-US" dirty="0">
              <a:latin typeface="Montserrat" panose="00000500000000000000" pitchFamily="2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</a:pPr>
            <a:endParaRPr lang="en-CA" dirty="0">
              <a:latin typeface="Montserrat" panose="00000500000000000000" pitchFamily="2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</a:pP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667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C004D-E0B4-3D2F-653B-E2417C27C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10DA3-32CF-41BF-790A-5499C042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8DB2A-B412-1806-227C-A84334F93F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C8B1ABDB-01DC-A6F8-15BC-21EE967D6FAD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Intelligence Beyond AGI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9E20F8-AEB6-A3CE-259B-7F57C6DF10A6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D5E98F-0CF4-B272-2383-F2C3DDFD8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785401"/>
              </p:ext>
            </p:extLst>
          </p:nvPr>
        </p:nvGraphicFramePr>
        <p:xfrm>
          <a:off x="154722" y="944506"/>
          <a:ext cx="11545443" cy="37036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3053">
                  <a:extLst>
                    <a:ext uri="{9D8B030D-6E8A-4147-A177-3AD203B41FA5}">
                      <a16:colId xmlns:a16="http://schemas.microsoft.com/office/drawing/2014/main" val="1231607780"/>
                    </a:ext>
                  </a:extLst>
                </a:gridCol>
                <a:gridCol w="3488608">
                  <a:extLst>
                    <a:ext uri="{9D8B030D-6E8A-4147-A177-3AD203B41FA5}">
                      <a16:colId xmlns:a16="http://schemas.microsoft.com/office/drawing/2014/main" val="3856157374"/>
                    </a:ext>
                  </a:extLst>
                </a:gridCol>
                <a:gridCol w="3547421">
                  <a:extLst>
                    <a:ext uri="{9D8B030D-6E8A-4147-A177-3AD203B41FA5}">
                      <a16:colId xmlns:a16="http://schemas.microsoft.com/office/drawing/2014/main" val="4052710646"/>
                    </a:ext>
                  </a:extLst>
                </a:gridCol>
                <a:gridCol w="2886361">
                  <a:extLst>
                    <a:ext uri="{9D8B030D-6E8A-4147-A177-3AD203B41FA5}">
                      <a16:colId xmlns:a16="http://schemas.microsoft.com/office/drawing/2014/main" val="3365923599"/>
                    </a:ext>
                  </a:extLst>
                </a:gridCol>
              </a:tblGrid>
              <a:tr h="3941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Montserrat" panose="00000500000000000000" pitchFamily="2" charset="0"/>
                        </a:rPr>
                        <a:t>Aspect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Montserrat" panose="00000500000000000000" pitchFamily="2" charset="0"/>
                        </a:rPr>
                        <a:t>ANI (Artificial Narrow Intelligence)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  <a:latin typeface="Montserrat" panose="00000500000000000000" pitchFamily="2" charset="0"/>
                        </a:rPr>
                        <a:t>AGI (Artificial General Intelligence)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Montserrat" panose="00000500000000000000" pitchFamily="2" charset="0"/>
                        </a:rPr>
                        <a:t>ASI (Artificial Superintelligence)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extLst>
                  <a:ext uri="{0D108BD9-81ED-4DB2-BD59-A6C34878D82A}">
                    <a16:rowId xmlns:a16="http://schemas.microsoft.com/office/drawing/2014/main" val="3500975655"/>
                  </a:ext>
                </a:extLst>
              </a:tr>
              <a:tr h="1985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Montserrat" panose="00000500000000000000" pitchFamily="2" charset="0"/>
                        </a:rPr>
                        <a:t>Stage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Montserrat" panose="00000500000000000000" pitchFamily="2" charset="0"/>
                        </a:rPr>
                        <a:t>Today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Montserrat" panose="00000500000000000000" pitchFamily="2" charset="0"/>
                        </a:rPr>
                        <a:t>To Come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Montserrat" panose="00000500000000000000" pitchFamily="2" charset="0"/>
                        </a:rPr>
                        <a:t>Post-AGI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extLst>
                  <a:ext uri="{0D108BD9-81ED-4DB2-BD59-A6C34878D82A}">
                    <a16:rowId xmlns:a16="http://schemas.microsoft.com/office/drawing/2014/main" val="577630075"/>
                  </a:ext>
                </a:extLst>
              </a:tr>
              <a:tr h="6435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Montserrat" panose="00000500000000000000" pitchFamily="2" charset="0"/>
                        </a:rPr>
                        <a:t>Feature 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Montserrat" panose="00000500000000000000" pitchFamily="2" charset="0"/>
                        </a:rPr>
                        <a:t>Executes specific tasks; cannot generalize to other tasks.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Montserrat" panose="00000500000000000000" pitchFamily="2" charset="0"/>
                        </a:rPr>
                        <a:t>Performs broad tasks, reasons, and improves capabilities comparable to humans.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Montserrat" panose="00000500000000000000" pitchFamily="2" charset="0"/>
                        </a:rPr>
                        <a:t>Demonstrates intelligence beyond human capabilities.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extLst>
                  <a:ext uri="{0D108BD9-81ED-4DB2-BD59-A6C34878D82A}">
                    <a16:rowId xmlns:a16="http://schemas.microsoft.com/office/drawing/2014/main" val="4225591386"/>
                  </a:ext>
                </a:extLst>
              </a:tr>
              <a:tr h="6435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Montserrat" panose="00000500000000000000" pitchFamily="2" charset="0"/>
                        </a:rPr>
                        <a:t>Capabilities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Montserrat" panose="00000500000000000000" pitchFamily="2" charset="0"/>
                        </a:rPr>
                        <a:t>Limited to specific, pre-defined functions (e.g., driving, diagnosing).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Montserrat" panose="00000500000000000000" pitchFamily="2" charset="0"/>
                        </a:rPr>
                        <a:t>Can learn new tasks and reason like a human.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Montserrat" panose="00000500000000000000" pitchFamily="2" charset="0"/>
                        </a:rPr>
                        <a:t>Surpasses human intelligence, making decisions beyond human reasoning.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extLst>
                  <a:ext uri="{0D108BD9-81ED-4DB2-BD59-A6C34878D82A}">
                    <a16:rowId xmlns:a16="http://schemas.microsoft.com/office/drawing/2014/main" val="3117219738"/>
                  </a:ext>
                </a:extLst>
              </a:tr>
              <a:tr h="6435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Montserrat" panose="00000500000000000000" pitchFamily="2" charset="0"/>
                        </a:rPr>
                        <a:t>Examples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Montserrat" panose="00000500000000000000" pitchFamily="2" charset="0"/>
                        </a:rPr>
                        <a:t>Virtual assistants, recommendation systems, autonomous vehicles.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Montserrat" panose="00000500000000000000" pitchFamily="2" charset="0"/>
                        </a:rPr>
                        <a:t>Hypothetical at present; able to pass the Turing Test and perform any intellectual task.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Montserrat" panose="00000500000000000000" pitchFamily="2" charset="0"/>
                        </a:rPr>
                        <a:t>Hypothetical; could innovate independently or tackle complex global issues.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extLst>
                  <a:ext uri="{0D108BD9-81ED-4DB2-BD59-A6C34878D82A}">
                    <a16:rowId xmlns:a16="http://schemas.microsoft.com/office/drawing/2014/main" val="2092974648"/>
                  </a:ext>
                </a:extLst>
              </a:tr>
              <a:tr h="5897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Montserrat" panose="00000500000000000000" pitchFamily="2" charset="0"/>
                        </a:rPr>
                        <a:t>Impact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Montserrat" panose="00000500000000000000" pitchFamily="2" charset="0"/>
                        </a:rPr>
                        <a:t>Outperforms humans in repetitive, specific tasks.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Montserrat" panose="00000500000000000000" pitchFamily="2" charset="0"/>
                        </a:rPr>
                        <a:t>Competes with humans across all intellectual domains.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Montserrat" panose="00000500000000000000" pitchFamily="2" charset="0"/>
                        </a:rPr>
                        <a:t>Superior to humans, capable of solving or threatening societal goals.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extLst>
                  <a:ext uri="{0D108BD9-81ED-4DB2-BD59-A6C34878D82A}">
                    <a16:rowId xmlns:a16="http://schemas.microsoft.com/office/drawing/2014/main" val="2654170551"/>
                  </a:ext>
                </a:extLst>
              </a:tr>
              <a:tr h="4831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Montserrat" panose="00000500000000000000" pitchFamily="2" charset="0"/>
                        </a:rPr>
                        <a:t>Potential Risks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Montserrat" panose="00000500000000000000" pitchFamily="2" charset="0"/>
                        </a:rPr>
                        <a:t>Minimal, as its functions are narrow and controlled.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Montserrat" panose="00000500000000000000" pitchFamily="2" charset="0"/>
                        </a:rPr>
                        <a:t>Medium, depending on its alignment with human values.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Montserrat" panose="00000500000000000000" pitchFamily="2" charset="0"/>
                        </a:rPr>
                        <a:t>High, as its superintelligence could surpass human control.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/>
                </a:tc>
                <a:extLst>
                  <a:ext uri="{0D108BD9-81ED-4DB2-BD59-A6C34878D82A}">
                    <a16:rowId xmlns:a16="http://schemas.microsoft.com/office/drawing/2014/main" val="2717065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2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8C0C7-FE7C-D55C-B842-604CFBFD3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05D502-AB18-A6A8-811B-4D990F6334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D0F859-5339-225F-D57F-040B509E7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09213B-3CA6-3117-6C68-D2CE3B6DBC10}"/>
              </a:ext>
            </a:extLst>
          </p:cNvPr>
          <p:cNvSpPr/>
          <p:nvPr/>
        </p:nvSpPr>
        <p:spPr>
          <a:xfrm>
            <a:off x="293914" y="793804"/>
            <a:ext cx="557856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POPULAR AI MODELS &amp; TOP GENERATIVE AI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76345-F44E-D8F8-B7EA-311E4B25E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9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6C7C6-E842-E196-A736-95A4E6C1C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9CE7F3-9382-2520-79D7-EF47F6D92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3DFD0D-D244-D64D-BCD5-E75A7EC422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14B2D1D-3664-FBD4-735E-0A0EAD5D195C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Popular AI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D5CF9-7F6D-9214-D29A-58732E6B7561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D2666F20-2A99-99C4-FA99-E18A24418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9" y="844189"/>
            <a:ext cx="1766751" cy="99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7F8922A1-1B2D-852F-ADB0-2ABFCC96E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960" y="882701"/>
            <a:ext cx="2207835" cy="81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7" descr="Llama 2 Model Details">
            <a:extLst>
              <a:ext uri="{FF2B5EF4-FFF2-40B4-BE49-F238E27FC236}">
                <a16:creationId xmlns:a16="http://schemas.microsoft.com/office/drawing/2014/main" id="{81D28C45-80FA-F671-B6BE-294758949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0" b="26118"/>
          <a:stretch/>
        </p:blipFill>
        <p:spPr bwMode="auto">
          <a:xfrm>
            <a:off x="6575207" y="908156"/>
            <a:ext cx="2617527" cy="87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627851-461D-9429-3E93-0DD61844F40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DEBE1"/>
              </a:clrFrom>
              <a:clrTo>
                <a:srgbClr val="EDEB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1067" y="381656"/>
            <a:ext cx="2878294" cy="1918863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A11E8161-C218-F8D8-D0F2-E6E9552E2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48653"/>
              </p:ext>
            </p:extLst>
          </p:nvPr>
        </p:nvGraphicFramePr>
        <p:xfrm>
          <a:off x="154722" y="1897206"/>
          <a:ext cx="11654639" cy="25554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3686">
                  <a:extLst>
                    <a:ext uri="{9D8B030D-6E8A-4147-A177-3AD203B41FA5}">
                      <a16:colId xmlns:a16="http://schemas.microsoft.com/office/drawing/2014/main" val="3845657879"/>
                    </a:ext>
                  </a:extLst>
                </a:gridCol>
                <a:gridCol w="2869154">
                  <a:extLst>
                    <a:ext uri="{9D8B030D-6E8A-4147-A177-3AD203B41FA5}">
                      <a16:colId xmlns:a16="http://schemas.microsoft.com/office/drawing/2014/main" val="3160878473"/>
                    </a:ext>
                  </a:extLst>
                </a:gridCol>
                <a:gridCol w="2975117">
                  <a:extLst>
                    <a:ext uri="{9D8B030D-6E8A-4147-A177-3AD203B41FA5}">
                      <a16:colId xmlns:a16="http://schemas.microsoft.com/office/drawing/2014/main" val="649205187"/>
                    </a:ext>
                  </a:extLst>
                </a:gridCol>
                <a:gridCol w="2583234">
                  <a:extLst>
                    <a:ext uri="{9D8B030D-6E8A-4147-A177-3AD203B41FA5}">
                      <a16:colId xmlns:a16="http://schemas.microsoft.com/office/drawing/2014/main" val="539425189"/>
                    </a:ext>
                  </a:extLst>
                </a:gridCol>
                <a:gridCol w="2623448">
                  <a:extLst>
                    <a:ext uri="{9D8B030D-6E8A-4147-A177-3AD203B41FA5}">
                      <a16:colId xmlns:a16="http://schemas.microsoft.com/office/drawing/2014/main" val="1329573288"/>
                    </a:ext>
                  </a:extLst>
                </a:gridCol>
              </a:tblGrid>
              <a:tr h="457575"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Montserrat" panose="00000500000000000000" pitchFamily="2" charset="0"/>
                        </a:rPr>
                        <a:t>GPT-4.o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Montserrat" panose="00000500000000000000" pitchFamily="2" charset="0"/>
                        </a:rPr>
                        <a:t>Google Gemini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  <a:latin typeface="Montserrat" panose="00000500000000000000" pitchFamily="2" charset="0"/>
                        </a:rPr>
                        <a:t>LLaMA</a:t>
                      </a:r>
                      <a:r>
                        <a:rPr lang="en-US" sz="1600" b="1" u="none" strike="noStrike" dirty="0">
                          <a:effectLst/>
                          <a:latin typeface="Montserrat" panose="00000500000000000000" pitchFamily="2" charset="0"/>
                        </a:rPr>
                        <a:t> (Meta AI)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Montserrat" panose="00000500000000000000" pitchFamily="2" charset="0"/>
                        </a:rPr>
                        <a:t>Claude (Anthropic)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extLst>
                  <a:ext uri="{0D108BD9-81ED-4DB2-BD59-A6C34878D82A}">
                    <a16:rowId xmlns:a16="http://schemas.microsoft.com/office/drawing/2014/main" val="2229733381"/>
                  </a:ext>
                </a:extLst>
              </a:tr>
              <a:tr h="9023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Montserrat" panose="00000500000000000000" pitchFamily="2" charset="0"/>
                        </a:rPr>
                        <a:t>Pros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Excellent human language comprehension, ideal for general-purpose AI applications (e.g., Copilot)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ontserrat" panose="00000500000000000000" pitchFamily="2" charset="0"/>
                        </a:rPr>
                        <a:t>Strong integration with Google services &amp; excels in search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ontserrat" panose="00000500000000000000" pitchFamily="2" charset="0"/>
                        </a:rPr>
                        <a:t>Open-source and high flexibility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ontserrat" panose="00000500000000000000" pitchFamily="2" charset="0"/>
                        </a:rPr>
                        <a:t>Prioritizes ethical considerations and AI safety</a:t>
                      </a:r>
                    </a:p>
                  </a:txBody>
                  <a:tcPr marL="5080" marR="5080" marT="5080" marB="0" anchor="ctr"/>
                </a:tc>
                <a:extLst>
                  <a:ext uri="{0D108BD9-81ED-4DB2-BD59-A6C34878D82A}">
                    <a16:rowId xmlns:a16="http://schemas.microsoft.com/office/drawing/2014/main" val="2654535503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ontserrat" panose="00000500000000000000" pitchFamily="2" charset="0"/>
                        </a:rPr>
                        <a:t>Fine-tuning capabilities for customization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ontserrat" panose="00000500000000000000" pitchFamily="2" charset="0"/>
                        </a:rPr>
                        <a:t>Multi-modal capabilities (text, image, video)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ontserrat" panose="00000500000000000000" pitchFamily="2" charset="0"/>
                        </a:rPr>
                        <a:t>High customizability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ontserrat" panose="00000500000000000000" pitchFamily="2" charset="0"/>
                        </a:rPr>
                        <a:t>Prioritizes human value alignment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extLst>
                  <a:ext uri="{0D108BD9-81ED-4DB2-BD59-A6C34878D82A}">
                    <a16:rowId xmlns:a16="http://schemas.microsoft.com/office/drawing/2014/main" val="1603603740"/>
                  </a:ext>
                </a:extLst>
              </a:tr>
              <a:tr h="601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Montserrat" panose="00000500000000000000" pitchFamily="2" charset="0"/>
                        </a:rPr>
                        <a:t>Cons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ontserrat" panose="00000500000000000000" pitchFamily="2" charset="0"/>
                        </a:rPr>
                        <a:t>High cost and resource-intensive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ontserrat" panose="00000500000000000000" pitchFamily="2" charset="0"/>
                        </a:rPr>
                        <a:t>Low performance compared to GPT-4.o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ontserrat" panose="00000500000000000000" pitchFamily="2" charset="0"/>
                        </a:rPr>
                        <a:t>Less versatile and potential security risks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Montserrat" panose="00000500000000000000" pitchFamily="2" charset="0"/>
                        </a:rPr>
                        <a:t>Smaller market presence and limited options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5080" marR="5080" marT="5080" marB="0" anchor="ctr"/>
                </a:tc>
                <a:extLst>
                  <a:ext uri="{0D108BD9-81ED-4DB2-BD59-A6C34878D82A}">
                    <a16:rowId xmlns:a16="http://schemas.microsoft.com/office/drawing/2014/main" val="1144013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9626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00522-BAD8-557E-70DE-A909C7789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3692DF-8524-5EEE-45C7-203C5EAC6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42238-EDDB-40E9-FDC4-166A7153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47018ABB-6A4D-0E42-298B-0DABEFBA97F1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Popular AI Models: Deepseek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FAEE42-33DA-A7C2-8C8B-A5DCF332C95A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0465C-D4AF-2DEE-D228-E8D8A7CC026A}"/>
              </a:ext>
            </a:extLst>
          </p:cNvPr>
          <p:cNvSpPr txBox="1"/>
          <p:nvPr/>
        </p:nvSpPr>
        <p:spPr>
          <a:xfrm>
            <a:off x="298738" y="931098"/>
            <a:ext cx="114325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11CCDD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China's newly launched DeepSeek AI chatbot has sent shockwaves through the tech industry. </a:t>
            </a:r>
          </a:p>
          <a:p>
            <a:pPr marL="285750" indent="-285750">
              <a:buClr>
                <a:srgbClr val="11CCDD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It rapidly surpassed OpenAI's ChatGPT to become the most downloaded free iOS app in the US. </a:t>
            </a:r>
          </a:p>
          <a:p>
            <a:pPr marL="285750" indent="-285750">
              <a:buClr>
                <a:srgbClr val="11CCDD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It contributed to a $600 billion drop in Nvidia's market value in a single day—the largest decline in US stock market history.</a:t>
            </a:r>
          </a:p>
          <a:p>
            <a:pPr marL="285750" indent="-285750">
              <a:buClr>
                <a:srgbClr val="11CCDD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The AI that powers Deepseek has reasoning capabilities comparable to US models such as OpenAI’s ChatGPT but requires a fraction of the cost to train and run ($6M vs. ~100M for GPT-4).</a:t>
            </a:r>
          </a:p>
        </p:txBody>
      </p:sp>
      <p:pic>
        <p:nvPicPr>
          <p:cNvPr id="4" name="Picture 2" descr="What is DeepSeek: China's open-source AI research lab which rivals OpenAI |  World News - Business Standard">
            <a:extLst>
              <a:ext uri="{FF2B5EF4-FFF2-40B4-BE49-F238E27FC236}">
                <a16:creationId xmlns:a16="http://schemas.microsoft.com/office/drawing/2014/main" id="{DFEF55C8-BB24-BA6A-264B-7348E35A8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6" t="37108" r="14033" b="33399"/>
          <a:stretch/>
        </p:blipFill>
        <p:spPr bwMode="auto">
          <a:xfrm>
            <a:off x="2059393" y="3317926"/>
            <a:ext cx="6018149" cy="145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9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7CC48-66E5-8AF8-A473-D7B5A8DEC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4DDFDC-8A53-7C81-5C5D-C9C15E8B6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F9388-B0AB-BF4C-FF0C-F94F0C6113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0A215B2-C0D1-DC10-C675-617DE3C674B1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Top Generative AI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123A3-4316-BB72-4EFD-ADBBAB14C662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E0F9C19-B9ED-C080-7295-B1D0ED79F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819" y="1320136"/>
            <a:ext cx="1975645" cy="72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HeyGen Review: AI-Powered Video Creations at Scale">
            <a:extLst>
              <a:ext uri="{FF2B5EF4-FFF2-40B4-BE49-F238E27FC236}">
                <a16:creationId xmlns:a16="http://schemas.microsoft.com/office/drawing/2014/main" id="{D533D42E-FB70-2DE0-D857-EB59F179B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25" y="4465140"/>
            <a:ext cx="2633817" cy="148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Chatgpt Logo Stock Illustrations – 359 Chatgpt Logo Stock Illustrations,  Vectors &amp; Clipart - Dreamstime">
            <a:extLst>
              <a:ext uri="{FF2B5EF4-FFF2-40B4-BE49-F238E27FC236}">
                <a16:creationId xmlns:a16="http://schemas.microsoft.com/office/drawing/2014/main" id="{5EF33DD9-7159-979D-0467-0720DCFE4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58" y="1165908"/>
            <a:ext cx="1289508" cy="128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96C5-9E5A-AF73-4F06-D6A9473B350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0EEE5"/>
              </a:clrFrom>
              <a:clrTo>
                <a:srgbClr val="F0EE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4532" y="1260895"/>
            <a:ext cx="2842674" cy="1139660"/>
          </a:xfrm>
          <a:prstGeom prst="rect">
            <a:avLst/>
          </a:prstGeom>
        </p:spPr>
      </p:pic>
      <p:pic>
        <p:nvPicPr>
          <p:cNvPr id="11" name="Picture 16" descr="Stable Diffusion: What Is This AI Text-To-Image Model? | Typecast">
            <a:extLst>
              <a:ext uri="{FF2B5EF4-FFF2-40B4-BE49-F238E27FC236}">
                <a16:creationId xmlns:a16="http://schemas.microsoft.com/office/drawing/2014/main" id="{3749FB03-784D-D2DC-8F20-1718671DB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50" y="3006293"/>
            <a:ext cx="1962903" cy="110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Creating custom YouTube thumbnails in Midjourney. - Custom Thumbnails">
            <a:extLst>
              <a:ext uri="{FF2B5EF4-FFF2-40B4-BE49-F238E27FC236}">
                <a16:creationId xmlns:a16="http://schemas.microsoft.com/office/drawing/2014/main" id="{CEB0C8F4-330B-FDDF-E7E6-C6B431CC4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7FBFE"/>
              </a:clrFrom>
              <a:clrTo>
                <a:srgbClr val="F7FB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55" y="2937752"/>
            <a:ext cx="2723536" cy="102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C16B8FDC-2C69-47E0-6918-50D8652EC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698" y="2930452"/>
            <a:ext cx="1962904" cy="109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 descr="AI Video Creation Pioneer Synthesia Raises $90 Million Series C Led by  Accel | Business Wire">
            <a:extLst>
              <a:ext uri="{FF2B5EF4-FFF2-40B4-BE49-F238E27FC236}">
                <a16:creationId xmlns:a16="http://schemas.microsoft.com/office/drawing/2014/main" id="{FF069928-1491-6CDB-3655-94FF1F207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300" y="4449592"/>
            <a:ext cx="2633818" cy="137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4" descr="Dawn AI - Avatar Generator - Apps on Google Play">
            <a:extLst>
              <a:ext uri="{FF2B5EF4-FFF2-40B4-BE49-F238E27FC236}">
                <a16:creationId xmlns:a16="http://schemas.microsoft.com/office/drawing/2014/main" id="{00E2984C-6C94-D026-189F-5CFE046F8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60" y="4465140"/>
            <a:ext cx="1204238" cy="120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2DD1F1-21CF-95FF-666B-0D8E524670CC}"/>
              </a:ext>
            </a:extLst>
          </p:cNvPr>
          <p:cNvSpPr/>
          <p:nvPr/>
        </p:nvSpPr>
        <p:spPr>
          <a:xfrm>
            <a:off x="2530690" y="763636"/>
            <a:ext cx="7863967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defTabSz="914446"/>
            <a:r>
              <a:rPr lang="en-CA" sz="2000" b="1" u="sng" dirty="0">
                <a:solidFill>
                  <a:srgbClr val="000000"/>
                </a:solidFill>
                <a:latin typeface="Montserrat" charset="0"/>
              </a:rPr>
              <a:t>GENERAL MULTIMODAL CHATBOTS</a:t>
            </a:r>
          </a:p>
          <a:p>
            <a:pPr marL="342917" indent="-342917" defTabSz="914446">
              <a:buFont typeface="Arial" panose="020B0604020202020204" pitchFamily="34" charset="0"/>
              <a:buChar char="•"/>
            </a:pPr>
            <a:endParaRPr lang="en-CA" sz="2000" b="1" dirty="0">
              <a:solidFill>
                <a:srgbClr val="000000"/>
              </a:solidFill>
              <a:latin typeface="Montserrat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F4289B-7E92-5EF5-F960-DF13CED485A1}"/>
              </a:ext>
            </a:extLst>
          </p:cNvPr>
          <p:cNvSpPr/>
          <p:nvPr/>
        </p:nvSpPr>
        <p:spPr>
          <a:xfrm>
            <a:off x="2490296" y="2500232"/>
            <a:ext cx="4473677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defTabSz="914446"/>
            <a:r>
              <a:rPr lang="en-CA" sz="2000" b="1" u="sng" dirty="0">
                <a:solidFill>
                  <a:srgbClr val="000000"/>
                </a:solidFill>
                <a:latin typeface="Montserrat" charset="0"/>
              </a:rPr>
              <a:t>IMAGE GENERATION AI TOOLS</a:t>
            </a:r>
          </a:p>
          <a:p>
            <a:pPr marL="342917" indent="-342917" defTabSz="914446">
              <a:buFont typeface="Arial" panose="020B0604020202020204" pitchFamily="34" charset="0"/>
              <a:buChar char="•"/>
            </a:pPr>
            <a:endParaRPr lang="en-CA" sz="2000" b="1" dirty="0">
              <a:solidFill>
                <a:srgbClr val="000000"/>
              </a:solidFill>
              <a:latin typeface="Montserrat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6B800C-1396-9207-D337-0B4AF66C00FF}"/>
              </a:ext>
            </a:extLst>
          </p:cNvPr>
          <p:cNvSpPr/>
          <p:nvPr/>
        </p:nvSpPr>
        <p:spPr>
          <a:xfrm>
            <a:off x="4067329" y="4359373"/>
            <a:ext cx="1960616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defTabSz="914446"/>
            <a:r>
              <a:rPr lang="en-CA" sz="2000" b="1" u="sng" dirty="0">
                <a:solidFill>
                  <a:srgbClr val="000000"/>
                </a:solidFill>
                <a:latin typeface="Montserrat" charset="0"/>
              </a:rPr>
              <a:t>AI AVATARS</a:t>
            </a:r>
          </a:p>
          <a:p>
            <a:pPr marL="342917" indent="-342917" defTabSz="914446">
              <a:buFont typeface="Arial" panose="020B0604020202020204" pitchFamily="34" charset="0"/>
              <a:buChar char="•"/>
            </a:pPr>
            <a:endParaRPr lang="en-CA" sz="2000" b="1" dirty="0">
              <a:solidFill>
                <a:srgbClr val="000000"/>
              </a:solidFill>
              <a:latin typeface="Montserrat" charset="0"/>
            </a:endParaRPr>
          </a:p>
        </p:txBody>
      </p:sp>
      <p:pic>
        <p:nvPicPr>
          <p:cNvPr id="19" name="Picture 7" descr="Llama 2 Model Details">
            <a:extLst>
              <a:ext uri="{FF2B5EF4-FFF2-40B4-BE49-F238E27FC236}">
                <a16:creationId xmlns:a16="http://schemas.microsoft.com/office/drawing/2014/main" id="{718E0623-A410-CF9E-7073-0A1F9C40A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0" b="26118"/>
          <a:stretch/>
        </p:blipFill>
        <p:spPr bwMode="auto">
          <a:xfrm>
            <a:off x="9928841" y="1412501"/>
            <a:ext cx="1929840" cy="64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opilot-logo-color - Parsec Automation Corp.">
            <a:extLst>
              <a:ext uri="{FF2B5EF4-FFF2-40B4-BE49-F238E27FC236}">
                <a16:creationId xmlns:a16="http://schemas.microsoft.com/office/drawing/2014/main" id="{5F819C23-B950-0E7D-F767-424E56028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586" y="1456719"/>
            <a:ext cx="227129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55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8E846-FC4D-ACA2-1ACC-E7DA9558D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2D1170-B6F4-DFF8-E67F-ED90043AA3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7B761-EC95-15A2-28A2-7B374A3CD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0FDA9A-82B0-9D6E-739F-C8ACDF6B1523}"/>
              </a:ext>
            </a:extLst>
          </p:cNvPr>
          <p:cNvSpPr/>
          <p:nvPr/>
        </p:nvSpPr>
        <p:spPr>
          <a:xfrm>
            <a:off x="293914" y="793804"/>
            <a:ext cx="55785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DEMO 1: CHATGPT, GEMINI, CLAUDE, &amp; DEEPSEEK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2E81D-8750-3188-CDA0-CE0C8EDA0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76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1B7DB-BCBE-A828-1B29-59CE5F636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A00F3E-34E9-EDA7-FF70-CABCEB35A8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C6366-2BB7-A9D3-A415-8E7549D97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58780E-F02C-56A3-8190-61E4FCAF2B2A}"/>
              </a:ext>
            </a:extLst>
          </p:cNvPr>
          <p:cNvSpPr/>
          <p:nvPr/>
        </p:nvSpPr>
        <p:spPr>
          <a:xfrm>
            <a:off x="293914" y="793804"/>
            <a:ext cx="5578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MODULE AGENDA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6AE06-3115-7DF7-7BB6-4939E913E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13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849C0-D8D4-AFDB-168F-B1487ABC3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D2B6C1-D059-D5C5-80F1-9FC44708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648AD-CB07-9612-2471-8222400269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915445D8-514E-0A51-1D86-2804C5E50283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ChatGPT, Gemini, Claude, &amp; DeepSeek Demo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E018E5-F22F-E514-3FB4-7F054FB8368F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F49AE-F9CD-7626-B94C-166BD7DCD58B}"/>
              </a:ext>
            </a:extLst>
          </p:cNvPr>
          <p:cNvSpPr txBox="1"/>
          <p:nvPr/>
        </p:nvSpPr>
        <p:spPr>
          <a:xfrm>
            <a:off x="7375434" y="712506"/>
            <a:ext cx="54075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🔗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to explore ChatGPT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4"/>
              </a:rPr>
              <a:t>ChatGPT Signup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🔗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to explore Google Gemini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5"/>
              </a:rPr>
              <a:t>Gemini Signup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🔗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to explore Claude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6"/>
              </a:rPr>
              <a:t>Claude Signup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🔗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to explore Deepseek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7"/>
              </a:rPr>
              <a:t>Deepseek Signup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💡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for AI Prompts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8"/>
              </a:rPr>
              <a:t>Explore Prompts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1D7ED2-D319-0EE5-F3F2-AEEC5EA2FD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739" y="1133218"/>
            <a:ext cx="5495941" cy="2441032"/>
          </a:xfrm>
          <a:prstGeom prst="rect">
            <a:avLst/>
          </a:prstGeom>
          <a:ln w="38100">
            <a:solidFill>
              <a:srgbClr val="11CCDD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F2BAF2-1204-9C7A-0E25-9A76486634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5138" y="2107901"/>
            <a:ext cx="4539464" cy="2308324"/>
          </a:xfrm>
          <a:prstGeom prst="rect">
            <a:avLst/>
          </a:prstGeom>
          <a:ln w="38100">
            <a:solidFill>
              <a:srgbClr val="11CCDD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23E302-10C4-0BB8-D784-A4354C6267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3892" y="3334429"/>
            <a:ext cx="5407501" cy="2545215"/>
          </a:xfrm>
          <a:prstGeom prst="rect">
            <a:avLst/>
          </a:prstGeom>
          <a:ln w="38100">
            <a:solidFill>
              <a:srgbClr val="11CCDD"/>
            </a:solidFill>
          </a:ln>
        </p:spPr>
      </p:pic>
      <p:pic>
        <p:nvPicPr>
          <p:cNvPr id="14" name="Picture 12" descr="Chatgpt Logo Stock Illustrations – 359 Chatgpt Logo Stock Illustrations,  Vectors &amp; Clipart - Dreamstime">
            <a:extLst>
              <a:ext uri="{FF2B5EF4-FFF2-40B4-BE49-F238E27FC236}">
                <a16:creationId xmlns:a16="http://schemas.microsoft.com/office/drawing/2014/main" id="{06779016-3A2E-3E21-2F3F-96576DE2C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0" y="1980194"/>
            <a:ext cx="747079" cy="74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6D25AAC6-A274-5B7E-5BDD-02E9B5C09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09" y="3702935"/>
            <a:ext cx="1326816" cy="48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6A9E42-ABE8-D797-6824-A309DF7B2482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EDEBE1"/>
              </a:clrFrom>
              <a:clrTo>
                <a:srgbClr val="EDEB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3665" y="4282818"/>
            <a:ext cx="2162946" cy="1441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EAF1A1-F5E2-B37C-CF5C-16C9F3EC01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6838" y="4321437"/>
            <a:ext cx="4902882" cy="2418035"/>
          </a:xfrm>
          <a:prstGeom prst="rect">
            <a:avLst/>
          </a:prstGeom>
          <a:ln w="38100">
            <a:solidFill>
              <a:srgbClr val="11CCDD"/>
            </a:solidFill>
          </a:ln>
        </p:spPr>
      </p:pic>
      <p:pic>
        <p:nvPicPr>
          <p:cNvPr id="1026" name="Picture 2" descr="What is DeepSeek: China's open-source AI research lab which rivals OpenAI |  World News - Business Standard">
            <a:extLst>
              <a:ext uri="{FF2B5EF4-FFF2-40B4-BE49-F238E27FC236}">
                <a16:creationId xmlns:a16="http://schemas.microsoft.com/office/drawing/2014/main" id="{F9C2A6BC-1B28-FBF1-DB9A-B8A01B9AB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6" t="37108" r="14033" b="33399"/>
          <a:stretch/>
        </p:blipFill>
        <p:spPr bwMode="auto">
          <a:xfrm>
            <a:off x="2883721" y="6069232"/>
            <a:ext cx="2480389" cy="59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79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F415F-01F1-A226-3945-7C36D845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759416-64E0-7485-F547-FFDAE71BC9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016E17-253E-FF28-2CD6-A7887E117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A34161-5419-C09E-4A39-05DF519FD0BD}"/>
              </a:ext>
            </a:extLst>
          </p:cNvPr>
          <p:cNvSpPr/>
          <p:nvPr/>
        </p:nvSpPr>
        <p:spPr>
          <a:xfrm>
            <a:off x="293914" y="793804"/>
            <a:ext cx="55785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DEMO 2: CHATGPT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006BD-E1C6-3B7C-A833-16DC4CC30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89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E94E3-F023-638E-0344-2BD63EE41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974B2C-7370-24BB-9106-6D0401E8A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113113-7687-9391-F42E-919D60DC24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DBA27D68-48E8-3D75-D3D1-AFACF06E6ECB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ChatGPT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A1ABF5-9B89-9405-A60B-C274D60C65BE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5EFB06-128C-2D94-CAA8-2ECD9C325F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03" b="3953"/>
          <a:stretch/>
        </p:blipFill>
        <p:spPr>
          <a:xfrm>
            <a:off x="8304498" y="907669"/>
            <a:ext cx="3667449" cy="30673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04F121-43B5-5923-890A-0D0D22AE518F}"/>
              </a:ext>
            </a:extLst>
          </p:cNvPr>
          <p:cNvSpPr txBox="1"/>
          <p:nvPr/>
        </p:nvSpPr>
        <p:spPr>
          <a:xfrm>
            <a:off x="154722" y="777713"/>
            <a:ext cx="8908255" cy="5075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b="1" dirty="0"/>
              <a:t>Picture – Use DALL·E:</a:t>
            </a:r>
          </a:p>
          <a:p>
            <a:pPr lvl="1">
              <a:buClr>
                <a:srgbClr val="11CCDD"/>
              </a:buClr>
            </a:pPr>
            <a:r>
              <a:rPr lang="en-US" sz="1800" i="1" dirty="0">
                <a:latin typeface="Montserrat" panose="00000500000000000000" pitchFamily="2" charset="0"/>
              </a:rPr>
              <a:t>Generate images based on a text description.</a:t>
            </a:r>
          </a:p>
          <a:p>
            <a:pPr lvl="1">
              <a:buClr>
                <a:srgbClr val="11CCDD"/>
              </a:buClr>
            </a:pPr>
            <a:r>
              <a:rPr lang="en-US" sz="1800" i="1" dirty="0">
                <a:latin typeface="Montserrat" panose="00000500000000000000" pitchFamily="2" charset="0"/>
              </a:rPr>
              <a:t>DALL·E is an AI model that creates images from prompts. </a:t>
            </a:r>
          </a:p>
          <a:p>
            <a:pPr marL="0" indent="0">
              <a:buNone/>
            </a:pPr>
            <a:r>
              <a:rPr lang="en-US" b="1" dirty="0"/>
              <a:t>Search – Find on the web:</a:t>
            </a:r>
          </a:p>
          <a:p>
            <a:pPr lvl="1">
              <a:buClr>
                <a:srgbClr val="11CCDD"/>
              </a:buClr>
            </a:pPr>
            <a:r>
              <a:rPr lang="en-US" sz="1800" i="1" dirty="0">
                <a:latin typeface="Montserrat" panose="00000500000000000000" pitchFamily="2" charset="0"/>
              </a:rPr>
              <a:t>Search the internet for up-to-date information.</a:t>
            </a:r>
          </a:p>
          <a:p>
            <a:pPr lvl="1">
              <a:buClr>
                <a:srgbClr val="11CCDD"/>
              </a:buClr>
            </a:pPr>
            <a:r>
              <a:rPr lang="en-US" sz="1800" i="1" dirty="0">
                <a:latin typeface="Montserrat" panose="00000500000000000000" pitchFamily="2" charset="0"/>
              </a:rPr>
              <a:t>Gets information not included in ChatGPT's knowledge base.</a:t>
            </a:r>
          </a:p>
          <a:p>
            <a:pPr marL="0" indent="0">
              <a:buNone/>
            </a:pPr>
            <a:r>
              <a:rPr lang="en-US" b="1" dirty="0"/>
              <a:t>Reason – Use o1:</a:t>
            </a:r>
          </a:p>
          <a:p>
            <a:pPr lvl="1">
              <a:buClr>
                <a:srgbClr val="11CCDD"/>
              </a:buClr>
            </a:pPr>
            <a:r>
              <a:rPr lang="en-US" sz="1800" i="1" dirty="0">
                <a:latin typeface="Montserrat" panose="00000500000000000000" pitchFamily="2" charset="0"/>
              </a:rPr>
              <a:t>Perform advanced reasoning, such as solving complex problems.</a:t>
            </a:r>
          </a:p>
          <a:p>
            <a:pPr lvl="1">
              <a:buClr>
                <a:srgbClr val="11CCDD"/>
              </a:buClr>
            </a:pPr>
            <a:r>
              <a:rPr lang="en-US" sz="1800" i="1" dirty="0">
                <a:latin typeface="Montserrat" panose="00000500000000000000" pitchFamily="2" charset="0"/>
              </a:rPr>
              <a:t>Useful for critical thinking, math, or multi-step reasoning.</a:t>
            </a:r>
          </a:p>
          <a:p>
            <a:pPr marL="0" indent="0">
              <a:buNone/>
            </a:pPr>
            <a:r>
              <a:rPr lang="en-US" b="1" dirty="0"/>
              <a:t>Canvas – Collaborate on writing/code:</a:t>
            </a:r>
          </a:p>
          <a:p>
            <a:pPr lvl="1">
              <a:buClr>
                <a:srgbClr val="11CCDD"/>
              </a:buClr>
            </a:pPr>
            <a:r>
              <a:rPr lang="en-US" sz="1800" i="1" dirty="0">
                <a:latin typeface="Montserrat" panose="00000500000000000000" pitchFamily="2" charset="0"/>
              </a:rPr>
              <a:t>Work collaboratively on documents or code in real time.</a:t>
            </a:r>
          </a:p>
          <a:p>
            <a:pPr lvl="1">
              <a:buClr>
                <a:srgbClr val="11CCDD"/>
              </a:buClr>
            </a:pPr>
            <a:r>
              <a:rPr lang="en-US" sz="1800" i="1" dirty="0">
                <a:latin typeface="Montserrat" panose="00000500000000000000" pitchFamily="2" charset="0"/>
              </a:rPr>
              <a:t>Create and edit essays, reports, or code snippets.</a:t>
            </a:r>
          </a:p>
        </p:txBody>
      </p:sp>
    </p:spTree>
    <p:extLst>
      <p:ext uri="{BB962C8B-B14F-4D97-AF65-F5344CB8AC3E}">
        <p14:creationId xmlns:p14="http://schemas.microsoft.com/office/powerpoint/2010/main" val="3403887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33E57-D013-4E0C-607F-1FB86CED3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3DE0BF-6609-D0C2-814A-D1BB6DF26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791CC9-DB6C-009E-DE64-DB6BAD12F8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D35BF54-C166-07CB-F4D1-44B6C1875ED2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ChatGPT Tools Demo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C466B-C95C-7194-7B9B-58715518E18D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581F05-CC9F-9CE6-BE64-717FFEDE9ADC}"/>
              </a:ext>
            </a:extLst>
          </p:cNvPr>
          <p:cNvSpPr txBox="1"/>
          <p:nvPr/>
        </p:nvSpPr>
        <p:spPr>
          <a:xfrm>
            <a:off x="3392249" y="761045"/>
            <a:ext cx="54075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🔗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to explore ChatGPT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4"/>
              </a:rPr>
              <a:t>ChatGPT Signup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💡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for AI Prompts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5"/>
              </a:rPr>
              <a:t>Explore Prompts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18D87A-8AB8-D25E-E4EA-D014DCA8F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910" y="2036693"/>
            <a:ext cx="7790348" cy="3460097"/>
          </a:xfrm>
          <a:prstGeom prst="rect">
            <a:avLst/>
          </a:prstGeom>
          <a:ln w="38100">
            <a:solidFill>
              <a:srgbClr val="11CCDD"/>
            </a:solidFill>
          </a:ln>
        </p:spPr>
      </p:pic>
      <p:pic>
        <p:nvPicPr>
          <p:cNvPr id="14" name="Picture 12" descr="Chatgpt Logo Stock Illustrations – 359 Chatgpt Logo Stock Illustrations,  Vectors &amp; Clipart - Dreamstime">
            <a:extLst>
              <a:ext uri="{FF2B5EF4-FFF2-40B4-BE49-F238E27FC236}">
                <a16:creationId xmlns:a16="http://schemas.microsoft.com/office/drawing/2014/main" id="{5C02DB6D-88CB-73F3-262B-B34257FB6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56" y="3257210"/>
            <a:ext cx="747079" cy="74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9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063D7-8EF5-6252-CCFB-FBBDCA264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A2546C-D2FE-B870-24FE-A533BBFFCA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3B493-1605-6BD7-C226-C22771FB5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E64B13-5D46-6995-E745-16517DE97770}"/>
              </a:ext>
            </a:extLst>
          </p:cNvPr>
          <p:cNvSpPr/>
          <p:nvPr/>
        </p:nvSpPr>
        <p:spPr>
          <a:xfrm>
            <a:off x="293914" y="793804"/>
            <a:ext cx="55785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DEMO 3: MICROSOFT COPILOT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C8C41-858A-8A0A-9A7D-01875129F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6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A93B0-B7A6-F7F7-2245-043E6D23C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6B3081-48CD-AA00-F377-97724B56F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56E6C0-AD73-D375-AEA8-31A58C7AF0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B13DC28-8935-6DEB-C9E9-FDD8D841C034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CoPilot Demo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7584AE-D8B4-970A-865F-B0DBF838B722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0CFE5-B49F-E281-D2D6-0F2667D6B923}"/>
              </a:ext>
            </a:extLst>
          </p:cNvPr>
          <p:cNvSpPr txBox="1"/>
          <p:nvPr/>
        </p:nvSpPr>
        <p:spPr>
          <a:xfrm>
            <a:off x="3450749" y="975169"/>
            <a:ext cx="43419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🔗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to explore CoPilot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4"/>
              </a:rPr>
              <a:t>CoPilot Signup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💡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for AI Prompts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5"/>
              </a:rPr>
              <a:t>Explore Prompts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FB5CDC-1808-8797-2CE8-E00C020C8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8869" y="2271156"/>
            <a:ext cx="8063345" cy="431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26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FFB81-4DB1-5065-EF76-E28D2D630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83CA04-F419-B6C2-6280-8766BF3E9B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C6102-264A-C7A7-9ED9-BD70C038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47D35A-049E-0FBA-0993-472410CE0A7C}"/>
              </a:ext>
            </a:extLst>
          </p:cNvPr>
          <p:cNvSpPr/>
          <p:nvPr/>
        </p:nvSpPr>
        <p:spPr>
          <a:xfrm>
            <a:off x="293914" y="793804"/>
            <a:ext cx="55785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Practice Opportunity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F5CC5-1BD7-2FB8-8903-117A37FC3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5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14C08-4E43-4A64-14C5-07FCC72FC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3556C9-3DFD-2416-79A2-16D2576F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8B74D1-C575-C8A7-C086-8FF36F42C6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FE67BE84-1466-411D-4B14-4083489332E4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Practice Opportunity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950179-CD6A-A9F8-D021-00299FD15900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A3F3DA-D26F-9DD4-0812-B57A96E81BB3}"/>
              </a:ext>
            </a:extLst>
          </p:cNvPr>
          <p:cNvSpPr txBox="1"/>
          <p:nvPr/>
        </p:nvSpPr>
        <p:spPr>
          <a:xfrm>
            <a:off x="69014" y="658766"/>
            <a:ext cx="8963019" cy="5630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indent="-428625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6pPr>
            <a:lvl7pPr marL="44577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7pPr>
            <a:lvl8pPr marL="51435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8pPr>
            <a:lvl9pPr marL="58293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sz="1600" b="1" dirty="0">
                <a:latin typeface="Montserrat" panose="00000500000000000000" pitchFamily="2" charset="0"/>
              </a:rPr>
              <a:t>Objective: </a:t>
            </a:r>
            <a:r>
              <a:rPr lang="en-US" sz="1600" dirty="0">
                <a:latin typeface="Montserrat" panose="00000500000000000000" pitchFamily="2" charset="0"/>
              </a:rPr>
              <a:t>Test </a:t>
            </a:r>
            <a:r>
              <a:rPr lang="en-US" sz="1600" dirty="0" err="1">
                <a:latin typeface="Montserrat" panose="00000500000000000000" pitchFamily="2" charset="0"/>
              </a:rPr>
              <a:t>GenAI</a:t>
            </a:r>
            <a:r>
              <a:rPr lang="en-US" sz="1600" dirty="0">
                <a:latin typeface="Montserrat" panose="00000500000000000000" pitchFamily="2" charset="0"/>
              </a:rPr>
              <a:t> models' capabilities in extracting relevant insights from unstructured data.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Montserrat" panose="00000500000000000000" pitchFamily="2" charset="0"/>
              </a:rPr>
              <a:t>Scenario: </a:t>
            </a:r>
            <a:r>
              <a:rPr lang="en-US" sz="1600" dirty="0">
                <a:latin typeface="Montserrat" panose="00000500000000000000" pitchFamily="2" charset="0"/>
              </a:rPr>
              <a:t>You have received customer reviews about 2 popular products: "</a:t>
            </a:r>
            <a:r>
              <a:rPr lang="en-US" sz="1600" dirty="0" err="1">
                <a:latin typeface="Montserrat" panose="00000500000000000000" pitchFamily="2" charset="0"/>
              </a:rPr>
              <a:t>EcoBottle</a:t>
            </a:r>
            <a:r>
              <a:rPr lang="en-US" sz="1600" dirty="0">
                <a:latin typeface="Montserrat" panose="00000500000000000000" pitchFamily="2" charset="0"/>
              </a:rPr>
              <a:t>" (a reusable water bottle) and "</a:t>
            </a:r>
            <a:r>
              <a:rPr lang="en-US" sz="1600" dirty="0" err="1">
                <a:latin typeface="Montserrat" panose="00000500000000000000" pitchFamily="2" charset="0"/>
              </a:rPr>
              <a:t>HydraTherm</a:t>
            </a:r>
            <a:r>
              <a:rPr lang="en-US" sz="1600" dirty="0">
                <a:latin typeface="Montserrat" panose="00000500000000000000" pitchFamily="2" charset="0"/>
              </a:rPr>
              <a:t>" (a temperature-regulating bottle). The data is available in the “</a:t>
            </a:r>
            <a:r>
              <a:rPr lang="en-US" sz="1600" i="1" dirty="0">
                <a:latin typeface="Montserrat" panose="00000500000000000000" pitchFamily="2" charset="0"/>
              </a:rPr>
              <a:t>product_reviews.csv</a:t>
            </a:r>
            <a:r>
              <a:rPr lang="en-US" sz="1600" dirty="0">
                <a:latin typeface="Montserrat" panose="00000500000000000000" pitchFamily="2" charset="0"/>
              </a:rPr>
              <a:t>” file. You want insights into: (1) Reviews sentiment, (2) Key feature discussed in each review (features users love and common complaints), and (#3) Suggestions for improvement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Montserrat" panose="00000500000000000000" pitchFamily="2" charset="0"/>
              </a:rPr>
              <a:t>Tasks:</a:t>
            </a:r>
          </a:p>
          <a:p>
            <a:pPr lvl="1">
              <a:lnSpc>
                <a:spcPct val="100000"/>
              </a:lnSpc>
            </a:pPr>
            <a:r>
              <a:rPr lang="en-US" sz="1600" b="1" dirty="0">
                <a:latin typeface="Montserrat" panose="00000500000000000000" pitchFamily="2" charset="0"/>
              </a:rPr>
              <a:t>Task 1: </a:t>
            </a:r>
            <a:r>
              <a:rPr lang="en-US" sz="1600" dirty="0">
                <a:latin typeface="Montserrat" panose="00000500000000000000" pitchFamily="2" charset="0"/>
              </a:rPr>
              <a:t>Using GPT-4.o, select a sample review from the “product_reviews.csv” and write the appropriate prompt to classify it as positive, negative or neutral. </a:t>
            </a:r>
          </a:p>
          <a:p>
            <a:pPr lvl="1">
              <a:lnSpc>
                <a:spcPct val="100000"/>
              </a:lnSpc>
            </a:pPr>
            <a:r>
              <a:rPr lang="en-US" sz="1600" b="1" dirty="0">
                <a:latin typeface="Montserrat" panose="00000500000000000000" pitchFamily="2" charset="0"/>
              </a:rPr>
              <a:t>Task 2: </a:t>
            </a:r>
            <a:r>
              <a:rPr lang="en-US" sz="1600" dirty="0">
                <a:latin typeface="Montserrat" panose="00000500000000000000" pitchFamily="2" charset="0"/>
              </a:rPr>
              <a:t>Extract the key feature discussed in the review you chose in Task 1.</a:t>
            </a:r>
          </a:p>
          <a:p>
            <a:pPr lvl="1">
              <a:lnSpc>
                <a:spcPct val="100000"/>
              </a:lnSpc>
            </a:pPr>
            <a:r>
              <a:rPr lang="en-US" sz="1600" b="1" dirty="0">
                <a:latin typeface="Montserrat" panose="00000500000000000000" pitchFamily="2" charset="0"/>
              </a:rPr>
              <a:t>Task 3: </a:t>
            </a:r>
            <a:r>
              <a:rPr lang="en-US" sz="1600" dirty="0">
                <a:latin typeface="Montserrat" panose="00000500000000000000" pitchFamily="2" charset="0"/>
              </a:rPr>
              <a:t>Perform similar analysis on all reviews</a:t>
            </a:r>
          </a:p>
          <a:p>
            <a:pPr lvl="1">
              <a:lnSpc>
                <a:spcPct val="100000"/>
              </a:lnSpc>
            </a:pPr>
            <a:r>
              <a:rPr lang="en-US" sz="1600" b="1" dirty="0">
                <a:latin typeface="Montserrat" panose="00000500000000000000" pitchFamily="2" charset="0"/>
              </a:rPr>
              <a:t>Task 4: </a:t>
            </a:r>
            <a:r>
              <a:rPr lang="en-US" sz="1600" dirty="0">
                <a:latin typeface="Montserrat" panose="00000500000000000000" pitchFamily="2" charset="0"/>
              </a:rPr>
              <a:t>Export the results in a new Excel file named “</a:t>
            </a:r>
            <a:r>
              <a:rPr lang="en-US" sz="1600" i="1" dirty="0">
                <a:latin typeface="Montserrat" panose="00000500000000000000" pitchFamily="2" charset="0"/>
              </a:rPr>
              <a:t>product_reviews_GPT4_sentiment.csv</a:t>
            </a:r>
            <a:r>
              <a:rPr lang="en-US" sz="1600" dirty="0">
                <a:latin typeface="Montserrat" panose="00000500000000000000" pitchFamily="2" charset="0"/>
              </a:rPr>
              <a:t>”.</a:t>
            </a:r>
          </a:p>
          <a:p>
            <a:pPr lvl="1">
              <a:lnSpc>
                <a:spcPct val="100000"/>
              </a:lnSpc>
            </a:pPr>
            <a:r>
              <a:rPr lang="en-US" sz="1600" b="1" dirty="0">
                <a:latin typeface="Montserrat" panose="00000500000000000000" pitchFamily="2" charset="0"/>
              </a:rPr>
              <a:t>Task 5: </a:t>
            </a:r>
            <a:r>
              <a:rPr lang="en-US" sz="1600" dirty="0">
                <a:latin typeface="Montserrat" panose="00000500000000000000" pitchFamily="2" charset="0"/>
              </a:rPr>
              <a:t>Evaluate how effectively the model identifies patterns from the reviews. Compare the results to “</a:t>
            </a:r>
            <a:r>
              <a:rPr lang="en-US" sz="1600" i="1" dirty="0">
                <a:latin typeface="Montserrat" panose="00000500000000000000" pitchFamily="2" charset="0"/>
              </a:rPr>
              <a:t>product_reviews_solution.csv</a:t>
            </a:r>
            <a:r>
              <a:rPr lang="en-US" sz="1600" dirty="0">
                <a:latin typeface="Montserrat" panose="00000500000000000000" pitchFamily="2" charset="0"/>
              </a:rPr>
              <a:t>”.</a:t>
            </a:r>
          </a:p>
          <a:p>
            <a:pPr lvl="1">
              <a:lnSpc>
                <a:spcPct val="100000"/>
              </a:lnSpc>
            </a:pPr>
            <a:r>
              <a:rPr lang="en-US" sz="1600" b="1" dirty="0">
                <a:latin typeface="Montserrat" panose="00000500000000000000" pitchFamily="2" charset="0"/>
              </a:rPr>
              <a:t>Task 6: </a:t>
            </a:r>
            <a:r>
              <a:rPr lang="en-US" sz="1600" dirty="0">
                <a:latin typeface="Montserrat" panose="00000500000000000000" pitchFamily="2" charset="0"/>
              </a:rPr>
              <a:t>Suggest 3 recommendations to executive leadership to address customer complaints.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F7F79-4068-5F3B-24DF-70AB9C2E7E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6613" y="844189"/>
            <a:ext cx="2529605" cy="200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01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C94D5-C33D-8529-88BC-70FC1DFE8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1C478-201B-AC07-70DC-A926CBC6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DBD011-F72E-1B85-E708-8D60C8E88B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73AEE3DB-FF1E-B5B8-1DB1-6899CB3BAFA6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Sample Datasets and Expected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B53C9-ECCE-01DA-3BAA-C6A0494ECC1A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1B6B6-C084-0B2B-A870-DC761F74D87C}"/>
              </a:ext>
            </a:extLst>
          </p:cNvPr>
          <p:cNvSpPr txBox="1"/>
          <p:nvPr/>
        </p:nvSpPr>
        <p:spPr>
          <a:xfrm>
            <a:off x="154722" y="845431"/>
            <a:ext cx="11612936" cy="369332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defPPr>
              <a:defRPr lang="en-US"/>
            </a:defPPr>
            <a:lvl1pPr marL="342900" indent="-342900">
              <a:lnSpc>
                <a:spcPct val="10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 b="1"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14425" lvl="1" indent="-42862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6pPr>
            <a:lvl7pPr marL="44577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7pPr>
            <a:lvl8pPr marL="51435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8pPr>
            <a:lvl9pPr marL="58293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9pPr>
          </a:lstStyle>
          <a:p>
            <a:pPr marL="228611" indent="-228611" defTabSz="914446">
              <a:spcBef>
                <a:spcPts val="1000"/>
              </a:spcBef>
              <a:spcAft>
                <a:spcPts val="333"/>
              </a:spcAft>
            </a:pPr>
            <a:r>
              <a:rPr lang="en-US" sz="2000" b="0" dirty="0">
                <a:solidFill>
                  <a:srgbClr val="000000"/>
                </a:solidFill>
                <a:latin typeface="Montserrat" panose="00000500000000000000" pitchFamily="2" charset="0"/>
              </a:rPr>
              <a:t>Dataset provided in the “</a:t>
            </a:r>
            <a:r>
              <a:rPr lang="en-US" sz="2000" b="0" i="1" dirty="0">
                <a:solidFill>
                  <a:srgbClr val="000000"/>
                </a:solidFill>
                <a:latin typeface="Montserrat" panose="00000500000000000000" pitchFamily="2" charset="0"/>
              </a:rPr>
              <a:t>product_reviews.csv</a:t>
            </a:r>
            <a:r>
              <a:rPr lang="en-US" sz="2000" b="0" dirty="0">
                <a:solidFill>
                  <a:srgbClr val="000000"/>
                </a:solidFill>
                <a:latin typeface="Montserrat" panose="00000500000000000000" pitchFamily="2" charset="0"/>
              </a:rPr>
              <a:t>” file included in the course package.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FECD6-3F11-06AA-A466-06238A9161AD}"/>
              </a:ext>
            </a:extLst>
          </p:cNvPr>
          <p:cNvSpPr txBox="1"/>
          <p:nvPr/>
        </p:nvSpPr>
        <p:spPr>
          <a:xfrm>
            <a:off x="1790538" y="1288084"/>
            <a:ext cx="1524000" cy="49958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914446">
              <a:lnSpc>
                <a:spcPct val="120000"/>
              </a:lnSpc>
              <a:spcBef>
                <a:spcPts val="267"/>
              </a:spcBef>
              <a:spcAft>
                <a:spcPts val="800"/>
              </a:spcAft>
              <a:buClr>
                <a:srgbClr val="0B8ECC"/>
              </a:buClr>
            </a:pPr>
            <a:r>
              <a:rPr lang="en-US" sz="1600" b="1" dirty="0">
                <a:solidFill>
                  <a:srgbClr val="49C0F5">
                    <a:lumMod val="75000"/>
                  </a:srgbClr>
                </a:solidFill>
                <a:latin typeface="Montserrat" panose="00000500000000000000" pitchFamily="2" charset="0"/>
              </a:rPr>
              <a:t>MODEL INPUT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B0E3AE-3F45-556D-822C-3B4C7F56C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3" y="4309377"/>
            <a:ext cx="8588149" cy="17997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6D9AF4-13C0-1509-6801-EBF0CE3E7BAC}"/>
              </a:ext>
            </a:extLst>
          </p:cNvPr>
          <p:cNvSpPr txBox="1"/>
          <p:nvPr/>
        </p:nvSpPr>
        <p:spPr>
          <a:xfrm>
            <a:off x="2048024" y="3939512"/>
            <a:ext cx="3048000" cy="49958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914446">
              <a:lnSpc>
                <a:spcPct val="120000"/>
              </a:lnSpc>
              <a:spcBef>
                <a:spcPts val="267"/>
              </a:spcBef>
              <a:spcAft>
                <a:spcPts val="800"/>
              </a:spcAft>
              <a:buClr>
                <a:srgbClr val="0B8ECC"/>
              </a:buClr>
            </a:pPr>
            <a:r>
              <a:rPr lang="en-US" sz="1600" b="1" dirty="0">
                <a:solidFill>
                  <a:srgbClr val="49C0F5">
                    <a:lumMod val="75000"/>
                  </a:srgbClr>
                </a:solidFill>
                <a:latin typeface="Montserrat" panose="00000500000000000000" pitchFamily="2" charset="0"/>
              </a:rPr>
              <a:t>MODEL GENERATED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9578B0-1431-D6BE-4B28-84066B216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3" y="1648736"/>
            <a:ext cx="6716342" cy="199153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1DB6E3B-5DE9-75EC-7A01-12A351B7E875}"/>
              </a:ext>
            </a:extLst>
          </p:cNvPr>
          <p:cNvSpPr/>
          <p:nvPr/>
        </p:nvSpPr>
        <p:spPr>
          <a:xfrm>
            <a:off x="6113413" y="4217557"/>
            <a:ext cx="2641600" cy="2011680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txBody>
          <a:bodyPr rtlCol="0" anchor="ctr">
            <a:noAutofit/>
          </a:bodyPr>
          <a:lstStyle/>
          <a:p>
            <a:pPr defTabSz="914446"/>
            <a:endParaRPr lang="en-US" dirty="0">
              <a:solidFill>
                <a:srgbClr val="000000"/>
              </a:solidFill>
              <a:latin typeface="Cambria" panose="02040503050406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872003-7E89-E50F-6932-C4D738CD84BC}"/>
              </a:ext>
            </a:extLst>
          </p:cNvPr>
          <p:cNvSpPr txBox="1"/>
          <p:nvPr/>
        </p:nvSpPr>
        <p:spPr>
          <a:xfrm>
            <a:off x="5875919" y="3791793"/>
            <a:ext cx="2563269" cy="6096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spcBef>
                <a:spcPts val="400"/>
              </a:spcBef>
              <a:spcAft>
                <a:spcPts val="1200"/>
              </a:spcAft>
              <a:buClr>
                <a:schemeClr val="accent1"/>
              </a:buClr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defTabSz="914446">
              <a:spcBef>
                <a:spcPts val="267"/>
              </a:spcBef>
              <a:spcAft>
                <a:spcPts val="800"/>
              </a:spcAft>
              <a:buClr>
                <a:srgbClr val="0B8ECC"/>
              </a:buClr>
            </a:pPr>
            <a:r>
              <a:rPr lang="en-US" sz="1600" dirty="0">
                <a:solidFill>
                  <a:srgbClr val="49C0F5">
                    <a:lumMod val="75000"/>
                  </a:srgbClr>
                </a:solidFill>
                <a:latin typeface="Montserrat" panose="00000500000000000000" pitchFamily="2" charset="0"/>
              </a:rPr>
              <a:t>NEWLY ADDED COLUMNS</a:t>
            </a:r>
          </a:p>
        </p:txBody>
      </p:sp>
    </p:spTree>
    <p:extLst>
      <p:ext uri="{BB962C8B-B14F-4D97-AF65-F5344CB8AC3E}">
        <p14:creationId xmlns:p14="http://schemas.microsoft.com/office/powerpoint/2010/main" val="3602999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6510-63F5-2BEA-4FD5-DB34D464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49DF6B-2FF2-55B1-D47F-C54826FCE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190D94-CD99-E096-A2B9-A4F6749EB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109CF380-595D-57F4-44C2-D9A1D5883036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Practice Opportunity Solutions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AADD0-09C7-0C13-F81B-0274A39D3FEB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4381A6-DE53-62D2-9153-5B78631A8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697" y="2870454"/>
            <a:ext cx="7314419" cy="3642581"/>
          </a:xfrm>
          <a:prstGeom prst="rect">
            <a:avLst/>
          </a:prstGeom>
          <a:ln w="38100">
            <a:solidFill>
              <a:srgbClr val="11CCDD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75075D-7928-875B-6038-F81A9A191828}"/>
              </a:ext>
            </a:extLst>
          </p:cNvPr>
          <p:cNvSpPr txBox="1"/>
          <p:nvPr/>
        </p:nvSpPr>
        <p:spPr>
          <a:xfrm>
            <a:off x="2497547" y="910825"/>
            <a:ext cx="600757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🔗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to explore ChatGPT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5"/>
              </a:rPr>
              <a:t>ChatGPT Signup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💡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for AI Prompts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6"/>
              </a:rPr>
              <a:t>Explore Prompts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💡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for Practice Opportunities Solution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7"/>
              </a:rPr>
              <a:t>Explore Prompts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endParaRPr lang="en-US" dirty="0">
              <a:solidFill>
                <a:srgbClr val="000000"/>
              </a:solidFill>
              <a:latin typeface="Cambria" panose="02040503050406030204"/>
            </a:endParaRPr>
          </a:p>
        </p:txBody>
      </p:sp>
    </p:spTree>
    <p:extLst>
      <p:ext uri="{BB962C8B-B14F-4D97-AF65-F5344CB8AC3E}">
        <p14:creationId xmlns:p14="http://schemas.microsoft.com/office/powerpoint/2010/main" val="400183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655F7-D3CE-503A-06B0-415EBF4A4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4BE74D-72DE-1ECA-0B68-A8F5C0DF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C15DF-79C1-8260-335D-38302FEC0B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DF172E0F-F674-1396-8D50-B98BB01F2670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Module Agenda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7468BAF-A973-AA5C-D975-66C02CF52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242" y="907669"/>
            <a:ext cx="10198759" cy="5228971"/>
          </a:xfrm>
        </p:spPr>
        <p:txBody>
          <a:bodyPr>
            <a:normAutofit/>
          </a:bodyPr>
          <a:lstStyle/>
          <a:p>
            <a:pPr>
              <a:buClr>
                <a:srgbClr val="1BBFD1"/>
              </a:buClr>
            </a:pPr>
            <a:r>
              <a:rPr lang="en-US" sz="1800" dirty="0">
                <a:latin typeface="Montserrat" panose="00000500000000000000" pitchFamily="2" charset="0"/>
              </a:rPr>
              <a:t>What is AI and Generative AI?</a:t>
            </a:r>
          </a:p>
          <a:p>
            <a:pPr>
              <a:buClr>
                <a:srgbClr val="1BBFD1"/>
              </a:buClr>
            </a:pPr>
            <a:r>
              <a:rPr lang="en-US" sz="1800" dirty="0">
                <a:latin typeface="Montserrat" panose="00000500000000000000" pitchFamily="2" charset="0"/>
              </a:rPr>
              <a:t>What is ChatGPT? </a:t>
            </a:r>
          </a:p>
          <a:p>
            <a:pPr>
              <a:buClr>
                <a:srgbClr val="1BBFD1"/>
              </a:buClr>
            </a:pPr>
            <a:r>
              <a:rPr lang="en-US" sz="1800" dirty="0">
                <a:latin typeface="Montserrat" panose="00000500000000000000" pitchFamily="2" charset="0"/>
              </a:rPr>
              <a:t>What is Microsoft CoPilot?</a:t>
            </a:r>
          </a:p>
          <a:p>
            <a:pPr>
              <a:buClr>
                <a:srgbClr val="1BBFD1"/>
              </a:buClr>
            </a:pPr>
            <a:r>
              <a:rPr lang="en-US" sz="1800" dirty="0">
                <a:latin typeface="Montserrat" panose="00000500000000000000" pitchFamily="2" charset="0"/>
              </a:rPr>
              <a:t>AI History &amp; Future</a:t>
            </a:r>
          </a:p>
          <a:p>
            <a:pPr>
              <a:buClr>
                <a:srgbClr val="1BBFD1"/>
              </a:buClr>
            </a:pPr>
            <a:r>
              <a:rPr lang="en-US" sz="1800" dirty="0">
                <a:latin typeface="Montserrat" panose="00000500000000000000" pitchFamily="2" charset="0"/>
              </a:rPr>
              <a:t>Popular AI Models &amp; Top Generative AI Tools</a:t>
            </a:r>
          </a:p>
          <a:p>
            <a:pPr>
              <a:buClr>
                <a:srgbClr val="1BBFD1"/>
              </a:buClr>
            </a:pPr>
            <a:r>
              <a:rPr lang="en-US" sz="1800" b="1" dirty="0">
                <a:latin typeface="Montserrat" panose="00000500000000000000" pitchFamily="2" charset="0"/>
              </a:rPr>
              <a:t>Demo 1: </a:t>
            </a:r>
            <a:r>
              <a:rPr lang="en-US" sz="1800" dirty="0">
                <a:latin typeface="Montserrat" panose="00000500000000000000" pitchFamily="2" charset="0"/>
              </a:rPr>
              <a:t>Exploring ChatGPT, Claude, Gemini, &amp; Deepseek</a:t>
            </a:r>
          </a:p>
          <a:p>
            <a:pPr>
              <a:buClr>
                <a:srgbClr val="1BBFD1"/>
              </a:buClr>
            </a:pPr>
            <a:r>
              <a:rPr lang="en-US" sz="1800" b="1" dirty="0">
                <a:latin typeface="Montserrat" panose="00000500000000000000" pitchFamily="2" charset="0"/>
              </a:rPr>
              <a:t>Demo 2: </a:t>
            </a:r>
            <a:r>
              <a:rPr lang="en-US" sz="1800" dirty="0">
                <a:latin typeface="Montserrat" panose="00000500000000000000" pitchFamily="2" charset="0"/>
              </a:rPr>
              <a:t>Exploring ChatGPT Tools</a:t>
            </a:r>
          </a:p>
          <a:p>
            <a:pPr>
              <a:buClr>
                <a:srgbClr val="1BBFD1"/>
              </a:buClr>
            </a:pPr>
            <a:r>
              <a:rPr lang="en-US" sz="1800" b="1" dirty="0">
                <a:latin typeface="Montserrat" panose="00000500000000000000" pitchFamily="2" charset="0"/>
              </a:rPr>
              <a:t>Demo 3: </a:t>
            </a:r>
            <a:r>
              <a:rPr lang="en-US" sz="1800" dirty="0">
                <a:latin typeface="Montserrat" panose="00000500000000000000" pitchFamily="2" charset="0"/>
              </a:rPr>
              <a:t>Exploring Microsoft 365 CoPilot</a:t>
            </a:r>
          </a:p>
          <a:p>
            <a:pPr>
              <a:buClr>
                <a:srgbClr val="1BBFD1"/>
              </a:buClr>
            </a:pPr>
            <a:r>
              <a:rPr lang="en-US" sz="1800" dirty="0">
                <a:latin typeface="Montserrat" panose="00000500000000000000" pitchFamily="2" charset="0"/>
              </a:rPr>
              <a:t>Practice Opportunity</a:t>
            </a:r>
          </a:p>
          <a:p>
            <a:pPr>
              <a:buClr>
                <a:srgbClr val="1BBFD1"/>
              </a:buClr>
            </a:pPr>
            <a:endParaRPr lang="en-US" sz="1800" dirty="0">
              <a:latin typeface="Montserrat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68AC4-8901-A54A-0C5D-14603BCF5981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</p:spTree>
    <p:extLst>
      <p:ext uri="{BB962C8B-B14F-4D97-AF65-F5344CB8AC3E}">
        <p14:creationId xmlns:p14="http://schemas.microsoft.com/office/powerpoint/2010/main" val="3419506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09FB-E671-B17D-77BB-65311A51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45C378-4A8E-9187-A206-DB4730F91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25B6F-0705-62E5-DF16-79898F062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990" y="1992488"/>
            <a:ext cx="5198017" cy="14365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A9FA6F-A71D-92D5-9E16-A91F986E09CE}"/>
              </a:ext>
            </a:extLst>
          </p:cNvPr>
          <p:cNvSpPr/>
          <p:nvPr/>
        </p:nvSpPr>
        <p:spPr>
          <a:xfrm>
            <a:off x="3306715" y="3495040"/>
            <a:ext cx="5578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96154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3A191-578A-9AD9-CF34-B4CCC121B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250EAB-1D06-93FD-4072-6D32AC2A08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2AFA5-80BE-DBF9-ECCC-4FD09D82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E79229-A800-0246-3FC0-FE2CC96C522B}"/>
              </a:ext>
            </a:extLst>
          </p:cNvPr>
          <p:cNvSpPr/>
          <p:nvPr/>
        </p:nvSpPr>
        <p:spPr>
          <a:xfrm>
            <a:off x="293914" y="793804"/>
            <a:ext cx="55785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AI &amp; GENERATIVE AI?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63766-3363-E051-07AF-BCB2646A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46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AAA52-A05F-055C-D878-9031134CA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BFCD71-4323-CCA3-6B18-A618B1DCF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1FF10-61BE-5A80-D359-06DB24DA0A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25290128-626B-E17F-319F-AE5C0742E08C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Artificial Intelligence (AI)?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A13C00-EEFB-54FB-8585-9A55DF009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22" y="778557"/>
            <a:ext cx="11582298" cy="522897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1BBFD1"/>
              </a:buClr>
            </a:pPr>
            <a:r>
              <a:rPr lang="en-US" sz="1800" dirty="0">
                <a:latin typeface="Montserrat" panose="00000500000000000000" pitchFamily="2" charset="0"/>
              </a:rPr>
              <a:t>Artificial intelligence (AI) is the science that empowers machines to learn from experience, make decisions, and perform human-like tasks.</a:t>
            </a:r>
          </a:p>
          <a:p>
            <a:pPr>
              <a:buClr>
                <a:srgbClr val="1BBFD1"/>
              </a:buClr>
            </a:pPr>
            <a:r>
              <a:rPr lang="en-US" sz="1800" dirty="0">
                <a:latin typeface="Montserrat" panose="00000500000000000000" pitchFamily="2" charset="0"/>
              </a:rPr>
              <a:t>AI does not only mean robots or Sci-Fi movies! AI applications are everywhere.</a:t>
            </a:r>
          </a:p>
          <a:p>
            <a:pPr>
              <a:buClr>
                <a:srgbClr val="1BBFD1"/>
              </a:buClr>
            </a:pPr>
            <a:endParaRPr lang="en-US" sz="1800" dirty="0">
              <a:latin typeface="Montserrat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602837-A17C-E2B8-731B-BAB641F88DE5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61B6-7968-7DE2-02AE-2C60510EA51D}"/>
              </a:ext>
            </a:extLst>
          </p:cNvPr>
          <p:cNvSpPr/>
          <p:nvPr/>
        </p:nvSpPr>
        <p:spPr>
          <a:xfrm>
            <a:off x="2337182" y="1819275"/>
            <a:ext cx="7906332" cy="3416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</a:pPr>
            <a:r>
              <a:rPr lang="en-CA" b="1" i="1" dirty="0">
                <a:latin typeface="Montserrat" panose="00000500000000000000" pitchFamily="2" charset="0"/>
              </a:rPr>
              <a:t>Can You Think of 3 AI Applications That You Encountered Today?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42AEF-60E6-82D7-4004-1CE3F3679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22" y="2371186"/>
            <a:ext cx="3624534" cy="2071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9DA3FC-2CAD-3732-6D96-30850DF56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556" y="2371186"/>
            <a:ext cx="3624534" cy="2071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92CBBC-8556-3C28-4107-57C98F9DE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391" y="2371187"/>
            <a:ext cx="3624534" cy="20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2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9A5E6-9F6D-1368-9D04-E9EB1EE89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A58F0B-A628-A617-5F13-EF96FEFDB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58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19390C-FCC5-A5D4-AD93-EDD0726B0B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1088B31-1197-DABD-5E21-3559563D5BCC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Generative AI?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314691-98A3-FCA6-BDB8-55B5DB15E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122" y="922631"/>
            <a:ext cx="12016958" cy="522897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1BBFD1"/>
              </a:buClr>
            </a:pPr>
            <a:r>
              <a:rPr lang="en-US" sz="1800" dirty="0">
                <a:latin typeface="Montserrat" panose="00000500000000000000" pitchFamily="2" charset="0"/>
              </a:rPr>
              <a:t>Generative AI is a subset of AI that can create new content such as text, images, music, and videos.</a:t>
            </a:r>
          </a:p>
          <a:p>
            <a:pPr>
              <a:buClr>
                <a:srgbClr val="1BBFD1"/>
              </a:buClr>
            </a:pPr>
            <a:r>
              <a:rPr lang="en-US" sz="1800" dirty="0">
                <a:latin typeface="Montserrat" panose="00000500000000000000" pitchFamily="2" charset="0"/>
              </a:rPr>
              <a:t>Unlike traditional AI, which is primarily focused on recognizing patterns or making decisions, generative AI produces novel outputs that closely resemble the examples it was trained on. </a:t>
            </a:r>
          </a:p>
          <a:p>
            <a:pPr>
              <a:buClr>
                <a:srgbClr val="1BBFD1"/>
              </a:buClr>
            </a:pPr>
            <a:endParaRPr lang="en-US" sz="1800" dirty="0">
              <a:latin typeface="Montserrat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1A2E7-F9F4-CE6B-D927-F9326E122842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11C4DEF-2ABB-73FF-BF0A-88F658837E96}"/>
              </a:ext>
            </a:extLst>
          </p:cNvPr>
          <p:cNvSpPr/>
          <p:nvPr/>
        </p:nvSpPr>
        <p:spPr>
          <a:xfrm>
            <a:off x="5053837" y="3400641"/>
            <a:ext cx="2037753" cy="1046437"/>
          </a:xfrm>
          <a:prstGeom prst="roundRect">
            <a:avLst/>
          </a:prstGeom>
          <a:solidFill>
            <a:srgbClr val="0C17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r>
              <a:rPr lang="en-US" b="1" dirty="0">
                <a:solidFill>
                  <a:srgbClr val="FFFFFF"/>
                </a:solidFill>
                <a:latin typeface="Montserrat" panose="00000500000000000000" pitchFamily="2" charset="0"/>
              </a:rPr>
              <a:t>Generative AI model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C53A6F-76A4-F672-7730-8453D3B9BA87}"/>
              </a:ext>
            </a:extLst>
          </p:cNvPr>
          <p:cNvCxnSpPr>
            <a:cxnSpLocks/>
          </p:cNvCxnSpPr>
          <p:nvPr/>
        </p:nvCxnSpPr>
        <p:spPr>
          <a:xfrm>
            <a:off x="4332112" y="3970746"/>
            <a:ext cx="6904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796E83-0697-FC21-5A8B-BF76262B8A50}"/>
              </a:ext>
            </a:extLst>
          </p:cNvPr>
          <p:cNvCxnSpPr>
            <a:cxnSpLocks/>
          </p:cNvCxnSpPr>
          <p:nvPr/>
        </p:nvCxnSpPr>
        <p:spPr>
          <a:xfrm>
            <a:off x="7182924" y="3953333"/>
            <a:ext cx="6904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BFB0DBA-3E6D-0941-9709-9541544D248B}"/>
              </a:ext>
            </a:extLst>
          </p:cNvPr>
          <p:cNvSpPr txBox="1"/>
          <p:nvPr/>
        </p:nvSpPr>
        <p:spPr>
          <a:xfrm>
            <a:off x="781451" y="3203796"/>
            <a:ext cx="3445826" cy="10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/>
            <a:r>
              <a:rPr lang="en-US" sz="2133" b="1" dirty="0">
                <a:solidFill>
                  <a:srgbClr val="16191F"/>
                </a:solidFill>
                <a:latin typeface="Montserrat" panose="00000500000000000000" pitchFamily="2" charset="0"/>
              </a:rPr>
              <a:t>User Prompt:</a:t>
            </a:r>
            <a:r>
              <a:rPr lang="en-US" sz="2133" dirty="0">
                <a:solidFill>
                  <a:srgbClr val="16191F"/>
                </a:solidFill>
                <a:latin typeface="Montserrat" panose="00000500000000000000" pitchFamily="2" charset="0"/>
              </a:rPr>
              <a:t> </a:t>
            </a:r>
          </a:p>
          <a:p>
            <a:pPr defTabSz="914446"/>
            <a:r>
              <a:rPr lang="en-US" sz="2133" i="1" dirty="0">
                <a:solidFill>
                  <a:srgbClr val="16191F"/>
                </a:solidFill>
                <a:latin typeface="Montserrat" panose="00000500000000000000" pitchFamily="2" charset="0"/>
              </a:rPr>
              <a:t>Generate an image of a city in the year 2500  </a:t>
            </a:r>
            <a:endParaRPr lang="en-US" sz="2133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0659C6-CC8B-B3AA-1D02-0F0018394164}"/>
              </a:ext>
            </a:extLst>
          </p:cNvPr>
          <p:cNvSpPr txBox="1"/>
          <p:nvPr/>
        </p:nvSpPr>
        <p:spPr>
          <a:xfrm>
            <a:off x="8698605" y="2564903"/>
            <a:ext cx="2711945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200" b="1" i="0">
                <a:solidFill>
                  <a:srgbClr val="16191F"/>
                </a:solidFill>
                <a:effectLst/>
                <a:latin typeface="+mj-lt"/>
              </a:defRPr>
            </a:lvl1pPr>
          </a:lstStyle>
          <a:p>
            <a:pPr defTabSz="914446"/>
            <a:r>
              <a:rPr lang="en-US" sz="2133" dirty="0">
                <a:latin typeface="Montserrat" panose="00000500000000000000" pitchFamily="2" charset="0"/>
              </a:rPr>
              <a:t>Model Output</a:t>
            </a:r>
          </a:p>
        </p:txBody>
      </p:sp>
      <p:pic>
        <p:nvPicPr>
          <p:cNvPr id="24" name="Picture 4" descr="ChatGPT Logo and symbol, meaning, history, PNG, brand">
            <a:extLst>
              <a:ext uri="{FF2B5EF4-FFF2-40B4-BE49-F238E27FC236}">
                <a16:creationId xmlns:a16="http://schemas.microsoft.com/office/drawing/2014/main" id="{6FE0A79B-9BBD-8551-8069-EDD216B2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82" y="2541700"/>
            <a:ext cx="1412835" cy="79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6E0A9F-ED82-9B15-4044-3A182ACC5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723" y="2986225"/>
            <a:ext cx="3445826" cy="196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1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F009C-BC70-F41E-E85C-AB4BA7B84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5FE73E-F233-502C-6C36-CEF10F073E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05584-537E-BC69-3A07-9397EB529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C37C86-8CBB-1B82-88F6-EF3C1BBF5084}"/>
              </a:ext>
            </a:extLst>
          </p:cNvPr>
          <p:cNvSpPr/>
          <p:nvPr/>
        </p:nvSpPr>
        <p:spPr>
          <a:xfrm>
            <a:off x="293914" y="793804"/>
            <a:ext cx="55785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CHATGPT &amp; COPILOT?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AF497-3078-1D39-5F4A-9D51BB2A9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CBFF3-BBB9-F966-6E54-555E8DCB7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FC2B0B-20A3-F058-168A-1E2240F9F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286000-7E46-94E9-BAA3-F359D70480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CFCC514D-FE78-83A3-E64B-B4BF2A6F9CF9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ChatGPT?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954F60-BEBD-0889-A772-34322681942C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153BA40-A006-3DBC-6358-8939FBF807E4}"/>
              </a:ext>
            </a:extLst>
          </p:cNvPr>
          <p:cNvSpPr txBox="1">
            <a:spLocks/>
          </p:cNvSpPr>
          <p:nvPr/>
        </p:nvSpPr>
        <p:spPr>
          <a:xfrm>
            <a:off x="185861" y="1047750"/>
            <a:ext cx="6123949" cy="2731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ChatGPT is a popular generative AI model developed by OpenAI. </a:t>
            </a:r>
          </a:p>
          <a:p>
            <a:r>
              <a:rPr lang="en-US" dirty="0"/>
              <a:t>It became one of the fastest-growing applications in history, reaching 1M users in 5 days.</a:t>
            </a:r>
          </a:p>
        </p:txBody>
      </p:sp>
      <p:sp>
        <p:nvSpPr>
          <p:cNvPr id="16" name="Shape 288">
            <a:extLst>
              <a:ext uri="{FF2B5EF4-FFF2-40B4-BE49-F238E27FC236}">
                <a16:creationId xmlns:a16="http://schemas.microsoft.com/office/drawing/2014/main" id="{A4212B95-59D6-3928-34FA-93F117170476}"/>
              </a:ext>
            </a:extLst>
          </p:cNvPr>
          <p:cNvSpPr/>
          <p:nvPr/>
        </p:nvSpPr>
        <p:spPr>
          <a:xfrm>
            <a:off x="290636" y="2790740"/>
            <a:ext cx="1974011" cy="1974011"/>
          </a:xfrm>
          <a:prstGeom prst="ellipse">
            <a:avLst/>
          </a:prstGeom>
          <a:solidFill>
            <a:srgbClr val="D56E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171459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kumimoji="0" 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mbria" panose="02040503050406030204" pitchFamily="18" charset="0"/>
                <a:ea typeface="Arial"/>
                <a:cs typeface="Arial"/>
                <a:sym typeface="Helvetica Neue UltraLight"/>
              </a:rPr>
              <a:t>Answer Questions</a:t>
            </a:r>
          </a:p>
        </p:txBody>
      </p:sp>
      <p:sp>
        <p:nvSpPr>
          <p:cNvPr id="17" name="Shape 288">
            <a:extLst>
              <a:ext uri="{FF2B5EF4-FFF2-40B4-BE49-F238E27FC236}">
                <a16:creationId xmlns:a16="http://schemas.microsoft.com/office/drawing/2014/main" id="{E70DC2AA-C37D-8C23-EEDF-BC0CA4E9D0D8}"/>
              </a:ext>
            </a:extLst>
          </p:cNvPr>
          <p:cNvSpPr/>
          <p:nvPr/>
        </p:nvSpPr>
        <p:spPr>
          <a:xfrm>
            <a:off x="2364658" y="2790740"/>
            <a:ext cx="1974011" cy="1974011"/>
          </a:xfrm>
          <a:prstGeom prst="ellipse">
            <a:avLst/>
          </a:prstGeom>
          <a:solidFill>
            <a:srgbClr val="0C175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171459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kumimoji="0" 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mbria" panose="02040503050406030204" pitchFamily="18" charset="0"/>
                <a:ea typeface="Arial"/>
                <a:cs typeface="Arial"/>
                <a:sym typeface="Helvetica Neue UltraLight"/>
              </a:rPr>
              <a:t>Generate Creative Content</a:t>
            </a:r>
          </a:p>
        </p:txBody>
      </p:sp>
      <p:sp>
        <p:nvSpPr>
          <p:cNvPr id="18" name="Shape 288">
            <a:extLst>
              <a:ext uri="{FF2B5EF4-FFF2-40B4-BE49-F238E27FC236}">
                <a16:creationId xmlns:a16="http://schemas.microsoft.com/office/drawing/2014/main" id="{8ED522F1-7E08-EE89-8D7B-F19FCFAAAE20}"/>
              </a:ext>
            </a:extLst>
          </p:cNvPr>
          <p:cNvSpPr/>
          <p:nvPr/>
        </p:nvSpPr>
        <p:spPr>
          <a:xfrm>
            <a:off x="4438682" y="2790740"/>
            <a:ext cx="1974011" cy="1974011"/>
          </a:xfrm>
          <a:prstGeom prst="ellipse">
            <a:avLst/>
          </a:prstGeom>
          <a:solidFill>
            <a:srgbClr val="11CCD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171459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kumimoji="0" 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mbria" panose="02040503050406030204" pitchFamily="18" charset="0"/>
                <a:ea typeface="Arial"/>
                <a:cs typeface="Arial"/>
                <a:sym typeface="Helvetica Neue UltraLight"/>
              </a:rPr>
              <a:t>Language Assistance</a:t>
            </a:r>
          </a:p>
        </p:txBody>
      </p:sp>
      <p:sp>
        <p:nvSpPr>
          <p:cNvPr id="19" name="Shape 288">
            <a:extLst>
              <a:ext uri="{FF2B5EF4-FFF2-40B4-BE49-F238E27FC236}">
                <a16:creationId xmlns:a16="http://schemas.microsoft.com/office/drawing/2014/main" id="{5EA5382F-8D75-CAC4-43C5-2750937D7ECE}"/>
              </a:ext>
            </a:extLst>
          </p:cNvPr>
          <p:cNvSpPr/>
          <p:nvPr/>
        </p:nvSpPr>
        <p:spPr>
          <a:xfrm>
            <a:off x="6507894" y="2790740"/>
            <a:ext cx="1974011" cy="1974011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171459" hangingPunct="0">
              <a:lnSpc>
                <a:spcPct val="110000"/>
              </a:lnSpc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1867" b="1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  <a:latin typeface="Cambria" panose="02040503050406030204" pitchFamily="18" charset="0"/>
                <a:ea typeface="Arial"/>
                <a:cs typeface="Arial"/>
                <a:sym typeface="Helvetica Neue UltraLight"/>
              </a:rPr>
              <a:t>Data Analysis</a:t>
            </a:r>
          </a:p>
        </p:txBody>
      </p:sp>
      <p:sp>
        <p:nvSpPr>
          <p:cNvPr id="20" name="Shape 288">
            <a:extLst>
              <a:ext uri="{FF2B5EF4-FFF2-40B4-BE49-F238E27FC236}">
                <a16:creationId xmlns:a16="http://schemas.microsoft.com/office/drawing/2014/main" id="{341A518A-A902-BE8D-F0BD-2DDDFD571687}"/>
              </a:ext>
            </a:extLst>
          </p:cNvPr>
          <p:cNvSpPr/>
          <p:nvPr/>
        </p:nvSpPr>
        <p:spPr>
          <a:xfrm>
            <a:off x="8586728" y="2790740"/>
            <a:ext cx="1974011" cy="1974011"/>
          </a:xfrm>
          <a:prstGeom prst="ellipse">
            <a:avLst/>
          </a:prstGeom>
          <a:solidFill>
            <a:srgbClr val="0C175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171459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kumimoji="0" 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mbria" panose="02040503050406030204" pitchFamily="18" charset="0"/>
                <a:ea typeface="Arial"/>
                <a:cs typeface="Arial"/>
                <a:sym typeface="Helvetica Neue UltraLight"/>
              </a:rPr>
              <a:t>Code Assistance</a:t>
            </a:r>
          </a:p>
        </p:txBody>
      </p:sp>
      <p:pic>
        <p:nvPicPr>
          <p:cNvPr id="3074" name="Picture 2" descr="Output image">
            <a:extLst>
              <a:ext uri="{FF2B5EF4-FFF2-40B4-BE49-F238E27FC236}">
                <a16:creationId xmlns:a16="http://schemas.microsoft.com/office/drawing/2014/main" id="{76B067E0-6809-8076-D63B-D0E4A89DE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159" y="763542"/>
            <a:ext cx="3095138" cy="190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5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D5B60-D417-71CF-D7AB-F38C0996C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B618D7-4855-F7D9-760E-B27A658A4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92C2F0-CBCE-285A-18DF-91A0C280F8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A4EBFAE5-269E-45F1-C234-3376EA98FD6A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Microsoft CoPilot?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84366-73BA-0DE6-57CF-F6E46E204482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7871365-49DA-8FB7-B89F-E070C58250CF}"/>
              </a:ext>
            </a:extLst>
          </p:cNvPr>
          <p:cNvSpPr txBox="1">
            <a:spLocks/>
          </p:cNvSpPr>
          <p:nvPr/>
        </p:nvSpPr>
        <p:spPr>
          <a:xfrm>
            <a:off x="154722" y="907669"/>
            <a:ext cx="11556196" cy="2731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Microsoft Copilot is an AI-powered assistant designed to help you with a wide range of tasks. </a:t>
            </a:r>
          </a:p>
          <a:p>
            <a:r>
              <a:rPr lang="en-US" dirty="0"/>
              <a:t>It leverages advanced AI models, like GPT-4, to provide support in various areas such as productivity, information synthesis, and more.</a:t>
            </a:r>
          </a:p>
        </p:txBody>
      </p:sp>
      <p:pic>
        <p:nvPicPr>
          <p:cNvPr id="1026" name="Picture 2" descr="copilot-logo-color - Parsec Automation Corp.">
            <a:extLst>
              <a:ext uri="{FF2B5EF4-FFF2-40B4-BE49-F238E27FC236}">
                <a16:creationId xmlns:a16="http://schemas.microsoft.com/office/drawing/2014/main" id="{FA6B494F-092B-58AE-C907-370D91B4A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8" y="2953693"/>
            <a:ext cx="3494090" cy="108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CD56E0-5191-E142-E36C-654CB35C43EE}"/>
              </a:ext>
            </a:extLst>
          </p:cNvPr>
          <p:cNvSpPr txBox="1"/>
          <p:nvPr/>
        </p:nvSpPr>
        <p:spPr>
          <a:xfrm>
            <a:off x="2870533" y="1873925"/>
            <a:ext cx="6124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ontserrat" panose="00000500000000000000" pitchFamily="2" charset="0"/>
              </a:rPr>
              <a:t>Link: </a:t>
            </a:r>
            <a:r>
              <a:rPr lang="en-US" dirty="0">
                <a:latin typeface="Montserrat" panose="00000500000000000000" pitchFamily="2" charset="0"/>
                <a:hlinkClick r:id="rId5"/>
              </a:rPr>
              <a:t>https://copilot.microsoft.com/</a:t>
            </a:r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BE3FDA-6E71-7984-5E2F-CF260B406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2870" y="2318984"/>
            <a:ext cx="5478597" cy="284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10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4378</TotalTime>
  <Words>1768</Words>
  <Application>Microsoft Office PowerPoint</Application>
  <PresentationFormat>Widescreen</PresentationFormat>
  <Paragraphs>187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kukesh kodess</dc:creator>
  <cp:lastModifiedBy>Ryan Ahmed</cp:lastModifiedBy>
  <cp:revision>409</cp:revision>
  <dcterms:created xsi:type="dcterms:W3CDTF">2019-11-18T17:58:36Z</dcterms:created>
  <dcterms:modified xsi:type="dcterms:W3CDTF">2025-02-01T18:49:49Z</dcterms:modified>
</cp:coreProperties>
</file>